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38"/>
  </p:notesMasterIdLst>
  <p:handoutMasterIdLst>
    <p:handoutMasterId r:id="rId39"/>
  </p:handoutMasterIdLst>
  <p:sldIdLst>
    <p:sldId id="257" r:id="rId6"/>
    <p:sldId id="260" r:id="rId7"/>
    <p:sldId id="562" r:id="rId8"/>
    <p:sldId id="566" r:id="rId9"/>
    <p:sldId id="611" r:id="rId10"/>
    <p:sldId id="620" r:id="rId11"/>
    <p:sldId id="625" r:id="rId12"/>
    <p:sldId id="614" r:id="rId13"/>
    <p:sldId id="569" r:id="rId14"/>
    <p:sldId id="629" r:id="rId15"/>
    <p:sldId id="615" r:id="rId16"/>
    <p:sldId id="571" r:id="rId17"/>
    <p:sldId id="616" r:id="rId18"/>
    <p:sldId id="606" r:id="rId19"/>
    <p:sldId id="617" r:id="rId20"/>
    <p:sldId id="584" r:id="rId21"/>
    <p:sldId id="618" r:id="rId22"/>
    <p:sldId id="590" r:id="rId23"/>
    <p:sldId id="619" r:id="rId24"/>
    <p:sldId id="597" r:id="rId25"/>
    <p:sldId id="599" r:id="rId26"/>
    <p:sldId id="627" r:id="rId27"/>
    <p:sldId id="626" r:id="rId28"/>
    <p:sldId id="621" r:id="rId29"/>
    <p:sldId id="622" r:id="rId30"/>
    <p:sldId id="623" r:id="rId31"/>
    <p:sldId id="630" r:id="rId32"/>
    <p:sldId id="628" r:id="rId33"/>
    <p:sldId id="612" r:id="rId34"/>
    <p:sldId id="613" r:id="rId35"/>
    <p:sldId id="564" r:id="rId36"/>
    <p:sldId id="32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57"/>
          </p14:sldIdLst>
        </p14:section>
        <p14:section name="Agenda" id="{07DB761B-5C6E-824A-BF34-050874D2FDB0}">
          <p14:sldIdLst>
            <p14:sldId id="260"/>
            <p14:sldId id="562"/>
            <p14:sldId id="566"/>
            <p14:sldId id="611"/>
            <p14:sldId id="620"/>
            <p14:sldId id="625"/>
            <p14:sldId id="614"/>
            <p14:sldId id="569"/>
            <p14:sldId id="629"/>
          </p14:sldIdLst>
        </p14:section>
        <p14:section name="Listen" id="{53038135-03F5-420C-8AD3-4058DB8654C2}">
          <p14:sldIdLst>
            <p14:sldId id="615"/>
            <p14:sldId id="571"/>
          </p14:sldIdLst>
        </p14:section>
        <p14:section name="Define" id="{253AA00C-2A06-4E09-A37F-53FC3B9E12EE}">
          <p14:sldIdLst>
            <p14:sldId id="616"/>
            <p14:sldId id="606"/>
          </p14:sldIdLst>
        </p14:section>
        <p14:section name="Invent" id="{D54DCDFC-E6B2-40B4-975B-3EF94C2B441C}">
          <p14:sldIdLst>
            <p14:sldId id="617"/>
            <p14:sldId id="584"/>
          </p14:sldIdLst>
        </p14:section>
        <p14:section name="Refine" id="{CB5FAE2F-A4BD-410E-9AB6-F610A9465169}">
          <p14:sldIdLst>
            <p14:sldId id="618"/>
            <p14:sldId id="590"/>
          </p14:sldIdLst>
        </p14:section>
        <p14:section name="Test/Iterate" id="{91572A42-CD7F-4348-92F6-580440BDA14A}">
          <p14:sldIdLst>
            <p14:sldId id="619"/>
            <p14:sldId id="597"/>
            <p14:sldId id="599"/>
          </p14:sldIdLst>
        </p14:section>
        <p14:section name="Planning" id="{84401E52-DCC7-4430-A213-F992579460EC}">
          <p14:sldIdLst>
            <p14:sldId id="627"/>
            <p14:sldId id="626"/>
            <p14:sldId id="621"/>
            <p14:sldId id="622"/>
            <p14:sldId id="623"/>
            <p14:sldId id="630"/>
            <p14:sldId id="628"/>
          </p14:sldIdLst>
        </p14:section>
        <p14:section name="Next Step" id="{57ED8F53-5031-47EF-A1C5-4FB9A1C8F70B}">
          <p14:sldIdLst>
            <p14:sldId id="612"/>
            <p14:sldId id="613"/>
            <p14:sldId id="564"/>
          </p14:sldIdLst>
        </p14:section>
        <p14:section name="Thank you" id="{43105D0B-6FFD-A448-8E16-734FDA29B350}">
          <p14:sldIdLst>
            <p14:sldId id="320"/>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FF"/>
    <a:srgbClr val="FFFFCC"/>
    <a:srgbClr val="FFBB45"/>
    <a:srgbClr val="EEE8EB"/>
    <a:srgbClr val="C20000"/>
    <a:srgbClr val="42B4FF"/>
    <a:srgbClr val="0F1520"/>
    <a:srgbClr val="0B1018"/>
    <a:srgbClr val="0C10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94720"/>
  </p:normalViewPr>
  <p:slideViewPr>
    <p:cSldViewPr snapToGrid="0" showGuides="1">
      <p:cViewPr varScale="1">
        <p:scale>
          <a:sx n="78" d="100"/>
          <a:sy n="78" d="100"/>
        </p:scale>
        <p:origin x="912" y="58"/>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6/19/2024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6/19/2024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62163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63" Type="http://schemas.openxmlformats.org/officeDocument/2006/relationships/slideLayout" Target="../slideLayouts/slideLayout125.xml"/><Relationship Id="rId68" Type="http://schemas.openxmlformats.org/officeDocument/2006/relationships/image" Target="../media/image18.svg"/><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image" Target="../media/image16.jpeg"/><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image" Target="../media/image17.png"/><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theme" Target="../theme/theme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jp/blogs/news/mlops-foundation-roadmap-for-enterprises-with-amazon-sagemaker-jp/" TargetMode="External"/><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改善編</a:t>
            </a:r>
            <a:r>
              <a:rPr lang="en-US" altLang="ja-JP" dirty="0"/>
              <a:t> : Continuous improvement</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678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ja-JP" altLang="en-US" dirty="0"/>
              <a:t>プロセス改善のスタート</a:t>
            </a:r>
          </a:p>
        </p:txBody>
      </p:sp>
      <p:sp>
        <p:nvSpPr>
          <p:cNvPr id="3" name="コンテンツ プレースホルダー 2">
            <a:extLst>
              <a:ext uri="{FF2B5EF4-FFF2-40B4-BE49-F238E27FC236}">
                <a16:creationId xmlns:a16="http://schemas.microsoft.com/office/drawing/2014/main" id="{6A9A23FE-E223-4541-BBC4-626D33C63A3B}"/>
              </a:ext>
            </a:extLst>
          </p:cNvPr>
          <p:cNvSpPr>
            <a:spLocks noGrp="1"/>
          </p:cNvSpPr>
          <p:nvPr>
            <p:ph idx="1"/>
          </p:nvPr>
        </p:nvSpPr>
        <p:spPr>
          <a:xfrm>
            <a:off x="425038" y="1371600"/>
            <a:ext cx="11424062" cy="984885"/>
          </a:xfrm>
        </p:spPr>
        <p:txBody>
          <a:bodyPr/>
          <a:lstStyle/>
          <a:p>
            <a:r>
              <a:rPr lang="ja-JP" altLang="en-US" dirty="0"/>
              <a:t>はじめに、各プロセスの時間配分を宣言ください。</a:t>
            </a:r>
            <a:endParaRPr lang="en-US" altLang="ja-JP" dirty="0"/>
          </a:p>
          <a:p>
            <a:r>
              <a:rPr lang="ja-JP" altLang="en-US" dirty="0"/>
              <a:t>その後、時間配分の背景について共有した後さっそくワークに入りましょう！</a:t>
            </a:r>
            <a:endParaRPr lang="en-US" altLang="ja-JP" dirty="0"/>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10</a:t>
            </a:fld>
            <a:endParaRPr lang="en-US" dirty="0"/>
          </a:p>
        </p:txBody>
      </p:sp>
      <p:sp>
        <p:nvSpPr>
          <p:cNvPr id="16" name="矢印: 五方向 15">
            <a:extLst>
              <a:ext uri="{FF2B5EF4-FFF2-40B4-BE49-F238E27FC236}">
                <a16:creationId xmlns:a16="http://schemas.microsoft.com/office/drawing/2014/main" id="{9574C26A-B46F-41B2-BA1A-2B940DF3BD82}"/>
              </a:ext>
            </a:extLst>
          </p:cNvPr>
          <p:cNvSpPr/>
          <p:nvPr/>
        </p:nvSpPr>
        <p:spPr>
          <a:xfrm>
            <a:off x="425038"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Listen</a:t>
            </a:r>
            <a:endParaRPr kumimoji="1" lang="ja-JP" altLang="en-US" dirty="0" err="1">
              <a:solidFill>
                <a:srgbClr val="111724"/>
              </a:solidFill>
            </a:endParaRPr>
          </a:p>
        </p:txBody>
      </p:sp>
      <p:sp>
        <p:nvSpPr>
          <p:cNvPr id="17" name="矢印: 五方向 16">
            <a:extLst>
              <a:ext uri="{FF2B5EF4-FFF2-40B4-BE49-F238E27FC236}">
                <a16:creationId xmlns:a16="http://schemas.microsoft.com/office/drawing/2014/main" id="{7C6D3FF6-FCD2-4CB0-B7AB-FB6D9AFF4936}"/>
              </a:ext>
            </a:extLst>
          </p:cNvPr>
          <p:cNvSpPr/>
          <p:nvPr/>
        </p:nvSpPr>
        <p:spPr>
          <a:xfrm>
            <a:off x="2779864" y="2683100"/>
            <a:ext cx="2200175" cy="496529"/>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Define</a:t>
            </a:r>
            <a:endParaRPr kumimoji="1" lang="ja-JP" altLang="en-US" dirty="0" err="1">
              <a:solidFill>
                <a:srgbClr val="111724"/>
              </a:solidFill>
            </a:endParaRPr>
          </a:p>
        </p:txBody>
      </p:sp>
      <p:sp>
        <p:nvSpPr>
          <p:cNvPr id="18" name="矢印: 五方向 17">
            <a:extLst>
              <a:ext uri="{FF2B5EF4-FFF2-40B4-BE49-F238E27FC236}">
                <a16:creationId xmlns:a16="http://schemas.microsoft.com/office/drawing/2014/main" id="{721845FC-D604-42E5-8D5E-DF9AB340C53B}"/>
              </a:ext>
            </a:extLst>
          </p:cNvPr>
          <p:cNvSpPr/>
          <p:nvPr/>
        </p:nvSpPr>
        <p:spPr>
          <a:xfrm>
            <a:off x="5134690"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Invent</a:t>
            </a:r>
            <a:endParaRPr kumimoji="1" lang="ja-JP" altLang="en-US" dirty="0" err="1">
              <a:solidFill>
                <a:schemeClr val="tx1"/>
              </a:solidFill>
            </a:endParaRPr>
          </a:p>
        </p:txBody>
      </p:sp>
      <p:sp>
        <p:nvSpPr>
          <p:cNvPr id="19" name="矢印: 五方向 18">
            <a:extLst>
              <a:ext uri="{FF2B5EF4-FFF2-40B4-BE49-F238E27FC236}">
                <a16:creationId xmlns:a16="http://schemas.microsoft.com/office/drawing/2014/main" id="{6608AB57-F5A4-43C7-BF35-022E4A6B463C}"/>
              </a:ext>
            </a:extLst>
          </p:cNvPr>
          <p:cNvSpPr/>
          <p:nvPr/>
        </p:nvSpPr>
        <p:spPr>
          <a:xfrm>
            <a:off x="7489516"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Refine</a:t>
            </a:r>
            <a:endParaRPr kumimoji="1" lang="ja-JP" altLang="en-US" dirty="0" err="1">
              <a:solidFill>
                <a:schemeClr val="tx1"/>
              </a:solidFill>
            </a:endParaRPr>
          </a:p>
        </p:txBody>
      </p:sp>
      <p:sp>
        <p:nvSpPr>
          <p:cNvPr id="20" name="矢印: 五方向 19">
            <a:extLst>
              <a:ext uri="{FF2B5EF4-FFF2-40B4-BE49-F238E27FC236}">
                <a16:creationId xmlns:a16="http://schemas.microsoft.com/office/drawing/2014/main" id="{AA8667D7-02CC-4DCD-AE16-E9C6716535B8}"/>
              </a:ext>
            </a:extLst>
          </p:cNvPr>
          <p:cNvSpPr/>
          <p:nvPr/>
        </p:nvSpPr>
        <p:spPr>
          <a:xfrm>
            <a:off x="9844341" y="2683100"/>
            <a:ext cx="2200175" cy="496529"/>
          </a:xfrm>
          <a:prstGeom prst="homePlate">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Test/Iterate</a:t>
            </a:r>
            <a:endParaRPr kumimoji="1" lang="ja-JP" altLang="en-US" dirty="0" err="1">
              <a:solidFill>
                <a:schemeClr val="tx1"/>
              </a:solidFill>
            </a:endParaRPr>
          </a:p>
        </p:txBody>
      </p:sp>
      <p:pic>
        <p:nvPicPr>
          <p:cNvPr id="21" name="グラフィックス 20" descr="ストップウォッチ 単色塗りつぶし">
            <a:extLst>
              <a:ext uri="{FF2B5EF4-FFF2-40B4-BE49-F238E27FC236}">
                <a16:creationId xmlns:a16="http://schemas.microsoft.com/office/drawing/2014/main" id="{5EE3C395-4597-4847-9C60-2431D4C7D3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5038" y="3395012"/>
            <a:ext cx="763585" cy="763585"/>
          </a:xfrm>
          <a:prstGeom prst="rect">
            <a:avLst/>
          </a:prstGeom>
        </p:spPr>
      </p:pic>
      <p:sp>
        <p:nvSpPr>
          <p:cNvPr id="22" name="テキスト ボックス 21">
            <a:extLst>
              <a:ext uri="{FF2B5EF4-FFF2-40B4-BE49-F238E27FC236}">
                <a16:creationId xmlns:a16="http://schemas.microsoft.com/office/drawing/2014/main" id="{138A744F-6270-40C3-8558-818E877E67AE}"/>
              </a:ext>
            </a:extLst>
          </p:cNvPr>
          <p:cNvSpPr txBox="1"/>
          <p:nvPr/>
        </p:nvSpPr>
        <p:spPr>
          <a:xfrm>
            <a:off x="10822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3" name="グラフィックス 22" descr="ストップウォッチ 単色塗りつぶし">
            <a:extLst>
              <a:ext uri="{FF2B5EF4-FFF2-40B4-BE49-F238E27FC236}">
                <a16:creationId xmlns:a16="http://schemas.microsoft.com/office/drawing/2014/main" id="{610C9C19-C418-4397-8EFB-3F3678A630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3438" y="3395012"/>
            <a:ext cx="763585" cy="763585"/>
          </a:xfrm>
          <a:prstGeom prst="rect">
            <a:avLst/>
          </a:prstGeom>
        </p:spPr>
      </p:pic>
      <p:sp>
        <p:nvSpPr>
          <p:cNvPr id="24" name="テキスト ボックス 23">
            <a:extLst>
              <a:ext uri="{FF2B5EF4-FFF2-40B4-BE49-F238E27FC236}">
                <a16:creationId xmlns:a16="http://schemas.microsoft.com/office/drawing/2014/main" id="{3A9EF50F-F6A5-4827-9BFC-897F073B571B}"/>
              </a:ext>
            </a:extLst>
          </p:cNvPr>
          <p:cNvSpPr txBox="1"/>
          <p:nvPr/>
        </p:nvSpPr>
        <p:spPr>
          <a:xfrm>
            <a:off x="3520659"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5" name="グラフィックス 24" descr="ストップウォッチ 単色塗りつぶし">
            <a:extLst>
              <a:ext uri="{FF2B5EF4-FFF2-40B4-BE49-F238E27FC236}">
                <a16:creationId xmlns:a16="http://schemas.microsoft.com/office/drawing/2014/main" id="{1327B05B-31DE-477E-A06D-CA4B6BB59F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3347" y="3395012"/>
            <a:ext cx="763585" cy="763585"/>
          </a:xfrm>
          <a:prstGeom prst="rect">
            <a:avLst/>
          </a:prstGeom>
        </p:spPr>
      </p:pic>
      <p:sp>
        <p:nvSpPr>
          <p:cNvPr id="26" name="テキスト ボックス 25">
            <a:extLst>
              <a:ext uri="{FF2B5EF4-FFF2-40B4-BE49-F238E27FC236}">
                <a16:creationId xmlns:a16="http://schemas.microsoft.com/office/drawing/2014/main" id="{383A446D-C262-4761-AD27-F11973EB96AC}"/>
              </a:ext>
            </a:extLst>
          </p:cNvPr>
          <p:cNvSpPr txBox="1"/>
          <p:nvPr/>
        </p:nvSpPr>
        <p:spPr>
          <a:xfrm>
            <a:off x="5870568"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7" name="グラフィックス 26" descr="ストップウォッチ 単色塗りつぶし">
            <a:extLst>
              <a:ext uri="{FF2B5EF4-FFF2-40B4-BE49-F238E27FC236}">
                <a16:creationId xmlns:a16="http://schemas.microsoft.com/office/drawing/2014/main" id="{981BC313-20D0-47AF-9751-04B98059AB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256" y="3395012"/>
            <a:ext cx="763585" cy="763585"/>
          </a:xfrm>
          <a:prstGeom prst="rect">
            <a:avLst/>
          </a:prstGeom>
        </p:spPr>
      </p:pic>
      <p:sp>
        <p:nvSpPr>
          <p:cNvPr id="28" name="テキスト ボックス 27">
            <a:extLst>
              <a:ext uri="{FF2B5EF4-FFF2-40B4-BE49-F238E27FC236}">
                <a16:creationId xmlns:a16="http://schemas.microsoft.com/office/drawing/2014/main" id="{62ED2D0E-B4FA-4E46-A855-40293DAAD3E3}"/>
              </a:ext>
            </a:extLst>
          </p:cNvPr>
          <p:cNvSpPr txBox="1"/>
          <p:nvPr/>
        </p:nvSpPr>
        <p:spPr>
          <a:xfrm>
            <a:off x="8220477"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pic>
        <p:nvPicPr>
          <p:cNvPr id="29" name="グラフィックス 28" descr="ストップウォッチ 単色塗りつぶし">
            <a:extLst>
              <a:ext uri="{FF2B5EF4-FFF2-40B4-BE49-F238E27FC236}">
                <a16:creationId xmlns:a16="http://schemas.microsoft.com/office/drawing/2014/main" id="{FB50FDAD-E612-4E30-8B61-8FE50991B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34474" y="3395012"/>
            <a:ext cx="763585" cy="763585"/>
          </a:xfrm>
          <a:prstGeom prst="rect">
            <a:avLst/>
          </a:prstGeom>
        </p:spPr>
      </p:pic>
      <p:sp>
        <p:nvSpPr>
          <p:cNvPr id="30" name="テキスト ボックス 29">
            <a:extLst>
              <a:ext uri="{FF2B5EF4-FFF2-40B4-BE49-F238E27FC236}">
                <a16:creationId xmlns:a16="http://schemas.microsoft.com/office/drawing/2014/main" id="{3B807F9C-DC21-4D3F-A8BA-C3D94EEF7942}"/>
              </a:ext>
            </a:extLst>
          </p:cNvPr>
          <p:cNvSpPr txBox="1"/>
          <p:nvPr/>
        </p:nvSpPr>
        <p:spPr>
          <a:xfrm>
            <a:off x="10591695" y="3545972"/>
            <a:ext cx="1257405" cy="461665"/>
          </a:xfrm>
          <a:prstGeom prst="rect">
            <a:avLst/>
          </a:prstGeom>
          <a:noFill/>
        </p:spPr>
        <p:txBody>
          <a:bodyPr wrap="square" lIns="0" rIns="0" rtlCol="0">
            <a:spAutoFit/>
          </a:bodyPr>
          <a:lstStyle/>
          <a:p>
            <a:pPr algn="ctr"/>
            <a:r>
              <a:rPr kumimoji="1" lang="en-US" altLang="ja-JP" sz="2400" dirty="0">
                <a:solidFill>
                  <a:srgbClr val="111724"/>
                </a:solidFill>
              </a:rPr>
              <a:t>? min</a:t>
            </a:r>
            <a:endParaRPr kumimoji="1" lang="ja-JP" altLang="en-US" sz="2400" dirty="0" err="1">
              <a:solidFill>
                <a:srgbClr val="111724"/>
              </a:solidFill>
            </a:endParaRPr>
          </a:p>
        </p:txBody>
      </p:sp>
    </p:spTree>
    <p:extLst>
      <p:ext uri="{BB962C8B-B14F-4D97-AF65-F5344CB8AC3E}">
        <p14:creationId xmlns:p14="http://schemas.microsoft.com/office/powerpoint/2010/main" val="11093573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11</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顧客を知る</a:t>
            </a:r>
            <a:endParaRPr lang="en-US" b="1" dirty="0">
              <a:solidFill>
                <a:schemeClr val="accent2"/>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6968822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顧客についての情報の拡充</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不足している情報、確度が低い情報について調査した結果を共有する</a:t>
            </a:r>
            <a:endParaRPr lang="en-US" altLang="ja-JP" dirty="0"/>
          </a:p>
          <a:p>
            <a:pPr marL="342900" indent="-342900">
              <a:buFont typeface="Arial" panose="020B0604020202020204" pitchFamily="34" charset="0"/>
              <a:buChar char="•"/>
            </a:pPr>
            <a:r>
              <a:rPr lang="ja-JP" altLang="en-US" dirty="0"/>
              <a:t>プロダクトマネージャーや営業に偏っていた情報を改めて共有し前提を揃える</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12</a:t>
            </a:fld>
            <a:endParaRPr lang="en-US"/>
          </a:p>
        </p:txBody>
      </p:sp>
      <p:pic>
        <p:nvPicPr>
          <p:cNvPr id="44" name="グラフィックス 43" descr="ストップウォッチ 単色塗りつぶし">
            <a:extLst>
              <a:ext uri="{FF2B5EF4-FFF2-40B4-BE49-F238E27FC236}">
                <a16:creationId xmlns:a16="http://schemas.microsoft.com/office/drawing/2014/main" id="{14EAB1F2-E9A9-4734-B775-223D86EA3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45" name="テキスト ボックス 44">
            <a:extLst>
              <a:ext uri="{FF2B5EF4-FFF2-40B4-BE49-F238E27FC236}">
                <a16:creationId xmlns:a16="http://schemas.microsoft.com/office/drawing/2014/main" id="{55AD5CAC-E3C9-4A03-8117-BE657A44CB4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26" name="四角形: 角を丸くする 25">
            <a:extLst>
              <a:ext uri="{FF2B5EF4-FFF2-40B4-BE49-F238E27FC236}">
                <a16:creationId xmlns:a16="http://schemas.microsoft.com/office/drawing/2014/main" id="{B6C2B1E2-BF72-409D-811C-94830848B717}"/>
              </a:ext>
            </a:extLst>
          </p:cNvPr>
          <p:cNvSpPr/>
          <p:nvPr/>
        </p:nvSpPr>
        <p:spPr>
          <a:xfrm>
            <a:off x="678426" y="3919797"/>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定量</a:t>
            </a:r>
            <a:r>
              <a:rPr kumimoji="1" lang="en-US" altLang="ja-JP" sz="2000" dirty="0">
                <a:solidFill>
                  <a:schemeClr val="tx1"/>
                </a:solidFill>
              </a:rPr>
              <a:t>/</a:t>
            </a:r>
            <a:r>
              <a:rPr kumimoji="1" lang="ja-JP" altLang="en-US" sz="2000" dirty="0">
                <a:solidFill>
                  <a:schemeClr val="tx1"/>
                </a:solidFill>
              </a:rPr>
              <a:t>定性</a:t>
            </a:r>
            <a:endParaRPr kumimoji="1" lang="en-US" altLang="ja-JP" sz="2000" dirty="0">
              <a:solidFill>
                <a:schemeClr val="tx1"/>
              </a:solidFill>
            </a:endParaRPr>
          </a:p>
          <a:p>
            <a:pPr algn="ctr"/>
            <a:r>
              <a:rPr kumimoji="1" lang="ja-JP" altLang="en-US" sz="2000" dirty="0">
                <a:solidFill>
                  <a:schemeClr val="tx1"/>
                </a:solidFill>
              </a:rPr>
              <a:t>情報</a:t>
            </a:r>
          </a:p>
        </p:txBody>
      </p:sp>
      <p:sp>
        <p:nvSpPr>
          <p:cNvPr id="27" name="四角形: 角を丸くする 26">
            <a:extLst>
              <a:ext uri="{FF2B5EF4-FFF2-40B4-BE49-F238E27FC236}">
                <a16:creationId xmlns:a16="http://schemas.microsoft.com/office/drawing/2014/main" id="{0B8F362D-7BDA-4CDF-BBEC-541001D650CC}"/>
              </a:ext>
            </a:extLst>
          </p:cNvPr>
          <p:cNvSpPr/>
          <p:nvPr/>
        </p:nvSpPr>
        <p:spPr>
          <a:xfrm>
            <a:off x="2448232"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p>
        </p:txBody>
      </p:sp>
      <p:sp>
        <p:nvSpPr>
          <p:cNvPr id="29" name="四角形: 角を丸くする 28">
            <a:extLst>
              <a:ext uri="{FF2B5EF4-FFF2-40B4-BE49-F238E27FC236}">
                <a16:creationId xmlns:a16="http://schemas.microsoft.com/office/drawing/2014/main" id="{162781C3-0CC4-4CB9-BF4D-68664511A40B}"/>
              </a:ext>
            </a:extLst>
          </p:cNvPr>
          <p:cNvSpPr/>
          <p:nvPr/>
        </p:nvSpPr>
        <p:spPr>
          <a:xfrm>
            <a:off x="678426" y="5206374"/>
            <a:ext cx="1524000" cy="1054472"/>
          </a:xfrm>
          <a:prstGeom prst="roundRect">
            <a:avLst>
              <a:gd name="adj" fmla="val 8724"/>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a:t>
            </a:r>
            <a:endParaRPr kumimoji="1" lang="en-US" altLang="ja-JP" sz="2000" dirty="0">
              <a:solidFill>
                <a:schemeClr val="tx1"/>
              </a:solidFill>
            </a:endParaRPr>
          </a:p>
          <a:p>
            <a:pPr algn="ctr"/>
            <a:r>
              <a:rPr kumimoji="1" lang="ja-JP" altLang="en-US" sz="2000" dirty="0">
                <a:solidFill>
                  <a:schemeClr val="tx1"/>
                </a:solidFill>
              </a:rPr>
              <a:t>への影響</a:t>
            </a:r>
          </a:p>
        </p:txBody>
      </p:sp>
      <p:sp>
        <p:nvSpPr>
          <p:cNvPr id="30" name="四角形: 角を丸くする 29">
            <a:extLst>
              <a:ext uri="{FF2B5EF4-FFF2-40B4-BE49-F238E27FC236}">
                <a16:creationId xmlns:a16="http://schemas.microsoft.com/office/drawing/2014/main" id="{42F14B1B-77F5-4EFF-878F-7589C84B1403}"/>
              </a:ext>
            </a:extLst>
          </p:cNvPr>
          <p:cNvSpPr/>
          <p:nvPr/>
        </p:nvSpPr>
        <p:spPr>
          <a:xfrm>
            <a:off x="5456903"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a:t>
            </a:r>
            <a:endParaRPr kumimoji="1" lang="en-US" altLang="ja-JP" sz="2000" dirty="0">
              <a:solidFill>
                <a:schemeClr val="tx1"/>
              </a:solidFill>
            </a:endParaRPr>
          </a:p>
        </p:txBody>
      </p:sp>
      <p:sp>
        <p:nvSpPr>
          <p:cNvPr id="31" name="四角形: 角を丸くする 30">
            <a:extLst>
              <a:ext uri="{FF2B5EF4-FFF2-40B4-BE49-F238E27FC236}">
                <a16:creationId xmlns:a16="http://schemas.microsoft.com/office/drawing/2014/main" id="{CC150C5A-ED34-4F8A-850F-DFB30B11E9AF}"/>
              </a:ext>
            </a:extLst>
          </p:cNvPr>
          <p:cNvSpPr/>
          <p:nvPr/>
        </p:nvSpPr>
        <p:spPr>
          <a:xfrm>
            <a:off x="8465574" y="2879705"/>
            <a:ext cx="2674374"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顧客の組織の環境</a:t>
            </a:r>
            <a:endParaRPr kumimoji="1" lang="en-US" altLang="ja-JP" sz="2000" dirty="0">
              <a:solidFill>
                <a:schemeClr val="tx1"/>
              </a:solidFill>
            </a:endParaRPr>
          </a:p>
        </p:txBody>
      </p:sp>
      <p:sp>
        <p:nvSpPr>
          <p:cNvPr id="32" name="テキスト ボックス 31">
            <a:extLst>
              <a:ext uri="{FF2B5EF4-FFF2-40B4-BE49-F238E27FC236}">
                <a16:creationId xmlns:a16="http://schemas.microsoft.com/office/drawing/2014/main" id="{A0E77F96-2287-4561-B06D-0A115DF9C712}"/>
              </a:ext>
            </a:extLst>
          </p:cNvPr>
          <p:cNvSpPr txBox="1"/>
          <p:nvPr/>
        </p:nvSpPr>
        <p:spPr>
          <a:xfrm>
            <a:off x="4601497" y="4684443"/>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3" name="テキスト ボックス 32">
            <a:extLst>
              <a:ext uri="{FF2B5EF4-FFF2-40B4-BE49-F238E27FC236}">
                <a16:creationId xmlns:a16="http://schemas.microsoft.com/office/drawing/2014/main" id="{A79C12DB-559B-43D2-8360-E3CDF7E1BCFD}"/>
              </a:ext>
            </a:extLst>
          </p:cNvPr>
          <p:cNvSpPr txBox="1"/>
          <p:nvPr/>
        </p:nvSpPr>
        <p:spPr>
          <a:xfrm>
            <a:off x="2448234" y="5133446"/>
            <a:ext cx="2133602" cy="369332"/>
          </a:xfrm>
          <a:prstGeom prst="rect">
            <a:avLst/>
          </a:prstGeom>
          <a:noFill/>
        </p:spPr>
        <p:txBody>
          <a:bodyPr wrap="square" lIns="0" rIns="0" rtlCol="0">
            <a:spAutoFit/>
          </a:bodyPr>
          <a:lstStyle/>
          <a:p>
            <a:r>
              <a:rPr kumimoji="1" lang="en-US" altLang="ja-JP" dirty="0"/>
              <a:t>-</a:t>
            </a:r>
          </a:p>
        </p:txBody>
      </p:sp>
      <p:sp>
        <p:nvSpPr>
          <p:cNvPr id="34" name="テキスト ボックス 33">
            <a:extLst>
              <a:ext uri="{FF2B5EF4-FFF2-40B4-BE49-F238E27FC236}">
                <a16:creationId xmlns:a16="http://schemas.microsoft.com/office/drawing/2014/main" id="{7ABEA8F0-6C53-4035-B89C-9EBC836E1FA5}"/>
              </a:ext>
            </a:extLst>
          </p:cNvPr>
          <p:cNvSpPr txBox="1"/>
          <p:nvPr/>
        </p:nvSpPr>
        <p:spPr>
          <a:xfrm>
            <a:off x="2448232" y="3853446"/>
            <a:ext cx="2890685" cy="1200329"/>
          </a:xfrm>
          <a:prstGeom prst="rect">
            <a:avLst/>
          </a:prstGeom>
          <a:noFill/>
        </p:spPr>
        <p:txBody>
          <a:bodyPr wrap="square" lIns="0" rIns="0" rtlCol="0">
            <a:spAutoFit/>
          </a:bodyPr>
          <a:lstStyle/>
          <a:p>
            <a:r>
              <a:rPr kumimoji="1" lang="ja-JP" altLang="en-US" dirty="0"/>
              <a:t>世代</a:t>
            </a:r>
            <a:endParaRPr kumimoji="1" lang="en-US" altLang="ja-JP" dirty="0"/>
          </a:p>
          <a:p>
            <a:r>
              <a:rPr kumimoji="1" lang="ja-JP" altLang="en-US" dirty="0"/>
              <a:t>役職・肩書き</a:t>
            </a:r>
            <a:endParaRPr kumimoji="1" lang="en-US" altLang="ja-JP" dirty="0"/>
          </a:p>
          <a:p>
            <a:r>
              <a:rPr kumimoji="1" lang="ja-JP" altLang="en-US" dirty="0"/>
              <a:t>ミッション・戦略</a:t>
            </a:r>
            <a:endParaRPr kumimoji="1" lang="en-US" altLang="ja-JP" dirty="0"/>
          </a:p>
          <a:p>
            <a:r>
              <a:rPr kumimoji="1" lang="ja-JP" altLang="en-US" dirty="0"/>
              <a:t>顧客単価、購入頻度</a:t>
            </a:r>
          </a:p>
        </p:txBody>
      </p:sp>
      <p:sp>
        <p:nvSpPr>
          <p:cNvPr id="35" name="テキスト ボックス 34">
            <a:extLst>
              <a:ext uri="{FF2B5EF4-FFF2-40B4-BE49-F238E27FC236}">
                <a16:creationId xmlns:a16="http://schemas.microsoft.com/office/drawing/2014/main" id="{516F92DE-9E6C-4411-AA4C-3DF949A7DD99}"/>
              </a:ext>
            </a:extLst>
          </p:cNvPr>
          <p:cNvSpPr txBox="1"/>
          <p:nvPr/>
        </p:nvSpPr>
        <p:spPr>
          <a:xfrm>
            <a:off x="5476564" y="3853446"/>
            <a:ext cx="2163097" cy="923330"/>
          </a:xfrm>
          <a:prstGeom prst="rect">
            <a:avLst/>
          </a:prstGeom>
          <a:noFill/>
        </p:spPr>
        <p:txBody>
          <a:bodyPr wrap="square" lIns="0" rIns="0" rtlCol="0">
            <a:spAutoFit/>
          </a:bodyPr>
          <a:lstStyle/>
          <a:p>
            <a:r>
              <a:rPr kumimoji="1" lang="ja-JP" altLang="en-US" dirty="0"/>
              <a:t>業界・業態</a:t>
            </a:r>
            <a:endParaRPr kumimoji="1" lang="en-US" altLang="ja-JP" dirty="0"/>
          </a:p>
          <a:p>
            <a:r>
              <a:rPr kumimoji="1" lang="ja-JP" altLang="en-US" dirty="0"/>
              <a:t>ビジネスモデル</a:t>
            </a:r>
            <a:endParaRPr kumimoji="1" lang="en-US" altLang="ja-JP" dirty="0"/>
          </a:p>
          <a:p>
            <a:r>
              <a:rPr kumimoji="1" lang="ja-JP" altLang="en-US" dirty="0"/>
              <a:t>市場シェア</a:t>
            </a:r>
            <a:endParaRPr kumimoji="1" lang="en-US" altLang="ja-JP" dirty="0"/>
          </a:p>
        </p:txBody>
      </p:sp>
      <p:sp>
        <p:nvSpPr>
          <p:cNvPr id="36" name="テキスト ボックス 35">
            <a:extLst>
              <a:ext uri="{FF2B5EF4-FFF2-40B4-BE49-F238E27FC236}">
                <a16:creationId xmlns:a16="http://schemas.microsoft.com/office/drawing/2014/main" id="{B58B0DD0-50AC-4054-A7C1-2366A9D21218}"/>
              </a:ext>
            </a:extLst>
          </p:cNvPr>
          <p:cNvSpPr txBox="1"/>
          <p:nvPr/>
        </p:nvSpPr>
        <p:spPr>
          <a:xfrm>
            <a:off x="8534391" y="5133446"/>
            <a:ext cx="2674374" cy="646331"/>
          </a:xfrm>
          <a:prstGeom prst="rect">
            <a:avLst/>
          </a:prstGeom>
          <a:noFill/>
        </p:spPr>
        <p:txBody>
          <a:bodyPr wrap="square" lIns="0" rIns="0" rtlCol="0">
            <a:spAutoFit/>
          </a:bodyPr>
          <a:lstStyle/>
          <a:p>
            <a:r>
              <a:rPr kumimoji="1" lang="ja-JP" altLang="en-US" dirty="0"/>
              <a:t>業界の慣習の影響</a:t>
            </a:r>
            <a:endParaRPr kumimoji="1" lang="en-US" altLang="ja-JP" dirty="0"/>
          </a:p>
          <a:p>
            <a:r>
              <a:rPr kumimoji="1" lang="ja-JP" altLang="en-US" dirty="0"/>
              <a:t>競合からの影響</a:t>
            </a:r>
            <a:endParaRPr kumimoji="1" lang="en-US" altLang="ja-JP" dirty="0"/>
          </a:p>
        </p:txBody>
      </p:sp>
      <p:sp>
        <p:nvSpPr>
          <p:cNvPr id="37" name="テキスト ボックス 36">
            <a:extLst>
              <a:ext uri="{FF2B5EF4-FFF2-40B4-BE49-F238E27FC236}">
                <a16:creationId xmlns:a16="http://schemas.microsoft.com/office/drawing/2014/main" id="{37C231E2-E995-428C-A9AE-76F72A923371}"/>
              </a:ext>
            </a:extLst>
          </p:cNvPr>
          <p:cNvSpPr txBox="1"/>
          <p:nvPr/>
        </p:nvSpPr>
        <p:spPr>
          <a:xfrm>
            <a:off x="10993694" y="6076180"/>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
        <p:nvSpPr>
          <p:cNvPr id="38" name="テキスト ボックス 37">
            <a:extLst>
              <a:ext uri="{FF2B5EF4-FFF2-40B4-BE49-F238E27FC236}">
                <a16:creationId xmlns:a16="http://schemas.microsoft.com/office/drawing/2014/main" id="{EAC4E4A6-6632-4ED6-9D20-2FB444D600E0}"/>
              </a:ext>
            </a:extLst>
          </p:cNvPr>
          <p:cNvSpPr txBox="1"/>
          <p:nvPr/>
        </p:nvSpPr>
        <p:spPr>
          <a:xfrm>
            <a:off x="5496229" y="5206374"/>
            <a:ext cx="2674374" cy="923330"/>
          </a:xfrm>
          <a:prstGeom prst="rect">
            <a:avLst/>
          </a:prstGeom>
          <a:noFill/>
        </p:spPr>
        <p:txBody>
          <a:bodyPr wrap="square" lIns="0" rIns="0" rtlCol="0">
            <a:spAutoFit/>
          </a:bodyPr>
          <a:lstStyle/>
          <a:p>
            <a:r>
              <a:rPr kumimoji="1" lang="ja-JP" altLang="en-US" dirty="0"/>
              <a:t>顧客の上司の影響</a:t>
            </a:r>
            <a:endParaRPr kumimoji="1" lang="en-US" altLang="ja-JP" dirty="0"/>
          </a:p>
          <a:p>
            <a:r>
              <a:rPr kumimoji="1" lang="ja-JP" altLang="en-US" dirty="0"/>
              <a:t>顧客の家族の影響</a:t>
            </a:r>
            <a:endParaRPr kumimoji="1" lang="en-US" altLang="ja-JP" dirty="0"/>
          </a:p>
          <a:p>
            <a:r>
              <a:rPr kumimoji="1" lang="ja-JP" altLang="en-US" dirty="0"/>
              <a:t>組織の方針・ルール</a:t>
            </a:r>
            <a:endParaRPr kumimoji="1" lang="en-US" altLang="ja-JP" dirty="0"/>
          </a:p>
        </p:txBody>
      </p:sp>
      <p:sp>
        <p:nvSpPr>
          <p:cNvPr id="39" name="テキスト ボックス 38">
            <a:extLst>
              <a:ext uri="{FF2B5EF4-FFF2-40B4-BE49-F238E27FC236}">
                <a16:creationId xmlns:a16="http://schemas.microsoft.com/office/drawing/2014/main" id="{C273BCD8-5DD1-4EEF-BF59-BD0F23872F1D}"/>
              </a:ext>
            </a:extLst>
          </p:cNvPr>
          <p:cNvSpPr txBox="1"/>
          <p:nvPr/>
        </p:nvSpPr>
        <p:spPr>
          <a:xfrm>
            <a:off x="2448231" y="3485905"/>
            <a:ext cx="2674374" cy="369332"/>
          </a:xfrm>
          <a:prstGeom prst="rect">
            <a:avLst/>
          </a:prstGeom>
          <a:noFill/>
        </p:spPr>
        <p:txBody>
          <a:bodyPr wrap="square" lIns="0" rIns="0" rtlCol="0">
            <a:spAutoFit/>
          </a:bodyPr>
          <a:lstStyle/>
          <a:p>
            <a:r>
              <a:rPr kumimoji="1" lang="en-US" altLang="ja-JP" b="1" dirty="0"/>
              <a:t>IT </a:t>
            </a:r>
            <a:r>
              <a:rPr kumimoji="1" lang="ja-JP" altLang="en-US" b="1" dirty="0"/>
              <a:t>担当者、学生等</a:t>
            </a:r>
            <a:endParaRPr kumimoji="1" lang="en-US" altLang="ja-JP" b="1" dirty="0"/>
          </a:p>
        </p:txBody>
      </p:sp>
      <p:sp>
        <p:nvSpPr>
          <p:cNvPr id="40" name="テキスト ボックス 39">
            <a:extLst>
              <a:ext uri="{FF2B5EF4-FFF2-40B4-BE49-F238E27FC236}">
                <a16:creationId xmlns:a16="http://schemas.microsoft.com/office/drawing/2014/main" id="{77E01D2D-8075-47DA-9549-0300BF8B7202}"/>
              </a:ext>
            </a:extLst>
          </p:cNvPr>
          <p:cNvSpPr txBox="1"/>
          <p:nvPr/>
        </p:nvSpPr>
        <p:spPr>
          <a:xfrm>
            <a:off x="8564457" y="3485905"/>
            <a:ext cx="2890685" cy="369332"/>
          </a:xfrm>
          <a:prstGeom prst="rect">
            <a:avLst/>
          </a:prstGeom>
          <a:noFill/>
        </p:spPr>
        <p:txBody>
          <a:bodyPr wrap="square" lIns="0" rIns="0" rtlCol="0">
            <a:spAutoFit/>
          </a:bodyPr>
          <a:lstStyle/>
          <a:p>
            <a:r>
              <a:rPr kumimoji="1" lang="ja-JP" altLang="en-US" b="1" dirty="0"/>
              <a:t>市場環境、学校の校則等</a:t>
            </a:r>
            <a:endParaRPr kumimoji="1" lang="en-US" altLang="ja-JP" b="1" dirty="0"/>
          </a:p>
        </p:txBody>
      </p:sp>
      <p:sp>
        <p:nvSpPr>
          <p:cNvPr id="41" name="テキスト ボックス 40">
            <a:extLst>
              <a:ext uri="{FF2B5EF4-FFF2-40B4-BE49-F238E27FC236}">
                <a16:creationId xmlns:a16="http://schemas.microsoft.com/office/drawing/2014/main" id="{7379A137-7391-4F3D-98A2-DDCB45DC150E}"/>
              </a:ext>
            </a:extLst>
          </p:cNvPr>
          <p:cNvSpPr txBox="1"/>
          <p:nvPr/>
        </p:nvSpPr>
        <p:spPr>
          <a:xfrm>
            <a:off x="5449107" y="3485905"/>
            <a:ext cx="2674374" cy="369332"/>
          </a:xfrm>
          <a:prstGeom prst="rect">
            <a:avLst/>
          </a:prstGeom>
          <a:noFill/>
        </p:spPr>
        <p:txBody>
          <a:bodyPr wrap="square" lIns="0" rIns="0" rtlCol="0">
            <a:spAutoFit/>
          </a:bodyPr>
          <a:lstStyle/>
          <a:p>
            <a:r>
              <a:rPr kumimoji="1" lang="ja-JP" altLang="en-US" b="1" dirty="0"/>
              <a:t>会社、学校、家族等</a:t>
            </a:r>
            <a:endParaRPr kumimoji="1" lang="en-US" altLang="ja-JP" b="1" dirty="0"/>
          </a:p>
        </p:txBody>
      </p:sp>
      <p:sp>
        <p:nvSpPr>
          <p:cNvPr id="58" name="テキスト ボックス 57">
            <a:extLst>
              <a:ext uri="{FF2B5EF4-FFF2-40B4-BE49-F238E27FC236}">
                <a16:creationId xmlns:a16="http://schemas.microsoft.com/office/drawing/2014/main" id="{5E27A896-49EE-487E-B0E8-6DD59BA11D34}"/>
              </a:ext>
            </a:extLst>
          </p:cNvPr>
          <p:cNvSpPr txBox="1"/>
          <p:nvPr/>
        </p:nvSpPr>
        <p:spPr>
          <a:xfrm>
            <a:off x="8586430" y="3853446"/>
            <a:ext cx="2163097" cy="1200329"/>
          </a:xfrm>
          <a:prstGeom prst="rect">
            <a:avLst/>
          </a:prstGeom>
          <a:noFill/>
        </p:spPr>
        <p:txBody>
          <a:bodyPr wrap="square" lIns="0" rIns="0" rtlCol="0">
            <a:spAutoFit/>
          </a:bodyPr>
          <a:lstStyle/>
          <a:p>
            <a:r>
              <a:rPr kumimoji="1" lang="ja-JP" altLang="en-US" dirty="0"/>
              <a:t>業界の課題</a:t>
            </a:r>
            <a:endParaRPr kumimoji="1" lang="en-US" altLang="ja-JP" dirty="0"/>
          </a:p>
          <a:p>
            <a:r>
              <a:rPr kumimoji="1" lang="ja-JP" altLang="en-US" dirty="0"/>
              <a:t>市場の成長率</a:t>
            </a:r>
            <a:endParaRPr kumimoji="1" lang="en-US" altLang="ja-JP" dirty="0"/>
          </a:p>
          <a:p>
            <a:r>
              <a:rPr kumimoji="1" lang="ja-JP" altLang="en-US" dirty="0"/>
              <a:t>競合の数</a:t>
            </a:r>
            <a:endParaRPr kumimoji="1" lang="en-US" altLang="ja-JP" dirty="0"/>
          </a:p>
          <a:p>
            <a:r>
              <a:rPr kumimoji="1" lang="ja-JP" altLang="en-US" dirty="0"/>
              <a:t>法規制</a:t>
            </a:r>
            <a:endParaRPr kumimoji="1" lang="en-US" altLang="ja-JP" dirty="0"/>
          </a:p>
        </p:txBody>
      </p:sp>
      <p:sp>
        <p:nvSpPr>
          <p:cNvPr id="59" name="テキスト ボックス 58">
            <a:extLst>
              <a:ext uri="{FF2B5EF4-FFF2-40B4-BE49-F238E27FC236}">
                <a16:creationId xmlns:a16="http://schemas.microsoft.com/office/drawing/2014/main" id="{1587AF62-E729-4D0D-83C5-2FFACDBAD5FD}"/>
              </a:ext>
            </a:extLst>
          </p:cNvPr>
          <p:cNvSpPr txBox="1"/>
          <p:nvPr/>
        </p:nvSpPr>
        <p:spPr>
          <a:xfrm>
            <a:off x="7703574" y="6076180"/>
            <a:ext cx="855406" cy="369332"/>
          </a:xfrm>
          <a:prstGeom prst="rect">
            <a:avLst/>
          </a:prstGeom>
          <a:noFill/>
        </p:spPr>
        <p:txBody>
          <a:bodyPr wrap="square" lIns="0" rIns="0" rtlCol="0">
            <a:spAutoFit/>
          </a:bodyPr>
          <a:lstStyle/>
          <a:p>
            <a:r>
              <a:rPr kumimoji="1" lang="ja-JP" altLang="en-US" dirty="0"/>
              <a:t>など</a:t>
            </a:r>
            <a:endParaRPr kumimoji="1" lang="en-US" altLang="ja-JP" dirty="0"/>
          </a:p>
        </p:txBody>
      </p:sp>
    </p:spTree>
    <p:extLst>
      <p:ext uri="{BB962C8B-B14F-4D97-AF65-F5344CB8AC3E}">
        <p14:creationId xmlns:p14="http://schemas.microsoft.com/office/powerpoint/2010/main" val="352238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13</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b="1" dirty="0">
                <a:solidFill>
                  <a:schemeClr val="accent2"/>
                </a:solidFill>
              </a:rPr>
              <a:t>Define : </a:t>
            </a:r>
            <a:r>
              <a:rPr lang="ja-JP" altLang="en-US" b="1" dirty="0">
                <a:solidFill>
                  <a:schemeClr val="accent2"/>
                </a:solidFill>
              </a:rPr>
              <a:t>課題を定義する</a:t>
            </a:r>
            <a:endParaRPr lang="en-US" b="1" dirty="0">
              <a:solidFill>
                <a:schemeClr val="accent2"/>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22564619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メモ 39">
            <a:extLst>
              <a:ext uri="{FF2B5EF4-FFF2-40B4-BE49-F238E27FC236}">
                <a16:creationId xmlns:a16="http://schemas.microsoft.com/office/drawing/2014/main" id="{9D173CCC-6245-4963-8B8C-69EEFBFD57AC}"/>
              </a:ext>
            </a:extLst>
          </p:cNvPr>
          <p:cNvSpPr/>
          <p:nvPr/>
        </p:nvSpPr>
        <p:spPr>
          <a:xfrm rot="21255170">
            <a:off x="3638234" y="4364245"/>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A416E072-F4BE-475B-ABE1-65B3D40DCDD2}"/>
              </a:ext>
            </a:extLst>
          </p:cNvPr>
          <p:cNvSpPr/>
          <p:nvPr/>
        </p:nvSpPr>
        <p:spPr>
          <a:xfrm rot="21255170">
            <a:off x="3547318" y="4245908"/>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0F41E32F-2ECD-457C-BC44-408599D4E7BB}"/>
              </a:ext>
            </a:extLst>
          </p:cNvPr>
          <p:cNvSpPr/>
          <p:nvPr/>
        </p:nvSpPr>
        <p:spPr>
          <a:xfrm rot="21255170">
            <a:off x="4236571" y="423623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F931C8B5-D6A0-4DF1-975C-AAB2AF7A0C85}"/>
              </a:ext>
            </a:extLst>
          </p:cNvPr>
          <p:cNvSpPr/>
          <p:nvPr/>
        </p:nvSpPr>
        <p:spPr>
          <a:xfrm rot="21255170">
            <a:off x="4787247" y="423623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5" name="四角形: メモ 44">
            <a:extLst>
              <a:ext uri="{FF2B5EF4-FFF2-40B4-BE49-F238E27FC236}">
                <a16:creationId xmlns:a16="http://schemas.microsoft.com/office/drawing/2014/main" id="{3614E305-B764-44AE-8625-319E4592982D}"/>
              </a:ext>
            </a:extLst>
          </p:cNvPr>
          <p:cNvSpPr/>
          <p:nvPr/>
        </p:nvSpPr>
        <p:spPr>
          <a:xfrm rot="21255170">
            <a:off x="6714059" y="43355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FF9FC225-CC37-4D2D-B202-187F240294DC}"/>
              </a:ext>
            </a:extLst>
          </p:cNvPr>
          <p:cNvSpPr/>
          <p:nvPr/>
        </p:nvSpPr>
        <p:spPr>
          <a:xfrm rot="21255170">
            <a:off x="7284885" y="426700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92" name="直線コネクタ 91">
            <a:extLst>
              <a:ext uri="{FF2B5EF4-FFF2-40B4-BE49-F238E27FC236}">
                <a16:creationId xmlns:a16="http://schemas.microsoft.com/office/drawing/2014/main" id="{D041ADB4-3899-4FCD-8438-D15856FED29F}"/>
              </a:ext>
            </a:extLst>
          </p:cNvPr>
          <p:cNvCxnSpPr>
            <a:cxnSpLocks/>
          </p:cNvCxnSpPr>
          <p:nvPr/>
        </p:nvCxnSpPr>
        <p:spPr>
          <a:xfrm flipV="1">
            <a:off x="1143000" y="4713827"/>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4" name="四角形: メモ 43">
            <a:extLst>
              <a:ext uri="{FF2B5EF4-FFF2-40B4-BE49-F238E27FC236}">
                <a16:creationId xmlns:a16="http://schemas.microsoft.com/office/drawing/2014/main" id="{362D39E1-0168-4A55-8F02-B2CA3CB425DD}"/>
              </a:ext>
            </a:extLst>
          </p:cNvPr>
          <p:cNvSpPr/>
          <p:nvPr/>
        </p:nvSpPr>
        <p:spPr>
          <a:xfrm rot="21255170">
            <a:off x="6578534" y="419614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四角形: メモ 78">
            <a:extLst>
              <a:ext uri="{FF2B5EF4-FFF2-40B4-BE49-F238E27FC236}">
                <a16:creationId xmlns:a16="http://schemas.microsoft.com/office/drawing/2014/main" id="{6DD5D1C0-93BC-469A-8DE1-81C30884BD4F}"/>
              </a:ext>
            </a:extLst>
          </p:cNvPr>
          <p:cNvSpPr/>
          <p:nvPr/>
        </p:nvSpPr>
        <p:spPr>
          <a:xfrm rot="20487085">
            <a:off x="6427281" y="4113067"/>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9" name="四角形: メモ 88">
            <a:extLst>
              <a:ext uri="{FF2B5EF4-FFF2-40B4-BE49-F238E27FC236}">
                <a16:creationId xmlns:a16="http://schemas.microsoft.com/office/drawing/2014/main" id="{10A11FC0-0BF4-4E75-9E21-D507A81CACB0}"/>
              </a:ext>
            </a:extLst>
          </p:cNvPr>
          <p:cNvSpPr/>
          <p:nvPr/>
        </p:nvSpPr>
        <p:spPr>
          <a:xfrm rot="20487085">
            <a:off x="7095134" y="4113067"/>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F778B119-7941-4DEA-8669-2924B20BB4A0}"/>
              </a:ext>
            </a:extLst>
          </p:cNvPr>
          <p:cNvSpPr/>
          <p:nvPr/>
        </p:nvSpPr>
        <p:spPr>
          <a:xfrm rot="21255170">
            <a:off x="5957090" y="4207247"/>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2" name="四角形: メモ 81">
            <a:extLst>
              <a:ext uri="{FF2B5EF4-FFF2-40B4-BE49-F238E27FC236}">
                <a16:creationId xmlns:a16="http://schemas.microsoft.com/office/drawing/2014/main" id="{408FBCD0-0845-4747-B0E8-D13E5C3DF7D4}"/>
              </a:ext>
            </a:extLst>
          </p:cNvPr>
          <p:cNvSpPr/>
          <p:nvPr/>
        </p:nvSpPr>
        <p:spPr>
          <a:xfrm rot="21255170">
            <a:off x="5882475" y="413626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0" name="テキスト ボックス 79">
            <a:extLst>
              <a:ext uri="{FF2B5EF4-FFF2-40B4-BE49-F238E27FC236}">
                <a16:creationId xmlns:a16="http://schemas.microsoft.com/office/drawing/2014/main" id="{54DD74C3-5D1A-4047-8204-921541457560}"/>
              </a:ext>
            </a:extLst>
          </p:cNvPr>
          <p:cNvSpPr txBox="1"/>
          <p:nvPr/>
        </p:nvSpPr>
        <p:spPr>
          <a:xfrm>
            <a:off x="6451324" y="4182399"/>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83" name="テキスト ボックス 82">
            <a:extLst>
              <a:ext uri="{FF2B5EF4-FFF2-40B4-BE49-F238E27FC236}">
                <a16:creationId xmlns:a16="http://schemas.microsoft.com/office/drawing/2014/main" id="{A91AB382-C158-49E4-B9E5-34FAD032FBF0}"/>
              </a:ext>
            </a:extLst>
          </p:cNvPr>
          <p:cNvSpPr txBox="1"/>
          <p:nvPr/>
        </p:nvSpPr>
        <p:spPr>
          <a:xfrm>
            <a:off x="5923616" y="4162808"/>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90" name="テキスト ボックス 89">
            <a:extLst>
              <a:ext uri="{FF2B5EF4-FFF2-40B4-BE49-F238E27FC236}">
                <a16:creationId xmlns:a16="http://schemas.microsoft.com/office/drawing/2014/main" id="{0DEEAAED-9995-4A28-B968-DAFF76F53982}"/>
              </a:ext>
            </a:extLst>
          </p:cNvPr>
          <p:cNvSpPr txBox="1"/>
          <p:nvPr/>
        </p:nvSpPr>
        <p:spPr>
          <a:xfrm>
            <a:off x="7119177" y="418239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85" name="テキスト ボックス 84">
            <a:extLst>
              <a:ext uri="{FF2B5EF4-FFF2-40B4-BE49-F238E27FC236}">
                <a16:creationId xmlns:a16="http://schemas.microsoft.com/office/drawing/2014/main" id="{6DCE3108-EAC7-4F4D-A716-F9A3715A8839}"/>
              </a:ext>
            </a:extLst>
          </p:cNvPr>
          <p:cNvSpPr txBox="1"/>
          <p:nvPr/>
        </p:nvSpPr>
        <p:spPr>
          <a:xfrm rot="21392222">
            <a:off x="5800651" y="3671660"/>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ビジネスの課題</a:t>
            </a:r>
          </a:p>
        </p:txBody>
      </p:sp>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ja-JP" altLang="en-US" dirty="0"/>
              <a:t>課題と重みの見直し</a:t>
            </a:r>
          </a:p>
        </p:txBody>
      </p:sp>
      <p:sp>
        <p:nvSpPr>
          <p:cNvPr id="6" name="コンテンツ プレースホルダー 5">
            <a:extLst>
              <a:ext uri="{FF2B5EF4-FFF2-40B4-BE49-F238E27FC236}">
                <a16:creationId xmlns:a16="http://schemas.microsoft.com/office/drawing/2014/main" id="{BE826A52-26F0-46EF-A3F8-2D9E8A12332E}"/>
              </a:ext>
            </a:extLst>
          </p:cNvPr>
          <p:cNvSpPr>
            <a:spLocks noGrp="1"/>
          </p:cNvSpPr>
          <p:nvPr>
            <p:ph idx="1"/>
          </p:nvPr>
        </p:nvSpPr>
        <p:spPr>
          <a:xfrm>
            <a:off x="425038" y="1371600"/>
            <a:ext cx="11424062" cy="203132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en-US" altLang="ja-JP" dirty="0"/>
              <a:t>Invent </a:t>
            </a:r>
            <a:r>
              <a:rPr lang="ja-JP" altLang="en-US" dirty="0"/>
              <a:t>の採択結果や精度に問題があれば、課題の数と重みを見直す</a:t>
            </a:r>
            <a:endParaRPr lang="en-US" altLang="ja-JP" dirty="0"/>
          </a:p>
          <a:p>
            <a:pPr marL="342900" indent="-342900">
              <a:buFont typeface="Arial" panose="020B0604020202020204" pitchFamily="34" charset="0"/>
              <a:buChar char="•"/>
            </a:pPr>
            <a:r>
              <a:rPr lang="en-US" altLang="ja-JP" dirty="0"/>
              <a:t>Invent </a:t>
            </a:r>
            <a:r>
              <a:rPr lang="ja-JP" altLang="en-US" dirty="0"/>
              <a:t>で個々人の評価結果がぶれていれば、〇△の評価基準の作成を検討する</a:t>
            </a:r>
            <a:endParaRPr lang="en-US" altLang="ja-JP" dirty="0"/>
          </a:p>
          <a:p>
            <a:pPr marL="342900" indent="-342900">
              <a:buFont typeface="Arial" panose="020B0604020202020204" pitchFamily="34" charset="0"/>
              <a:buChar char="•"/>
            </a:pPr>
            <a:r>
              <a:rPr lang="ja-JP" altLang="en-US" dirty="0"/>
              <a:t>モデルの課題についても洗い出しと重みの設定を行う</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14</a:t>
            </a:fld>
            <a:endParaRPr lang="en-US"/>
          </a:p>
        </p:txBody>
      </p:sp>
      <p:cxnSp>
        <p:nvCxnSpPr>
          <p:cNvPr id="71" name="直線コネクタ 70">
            <a:extLst>
              <a:ext uri="{FF2B5EF4-FFF2-40B4-BE49-F238E27FC236}">
                <a16:creationId xmlns:a16="http://schemas.microsoft.com/office/drawing/2014/main" id="{736967C9-834C-4FE1-A88E-92D3EF83EDFA}"/>
              </a:ext>
            </a:extLst>
          </p:cNvPr>
          <p:cNvCxnSpPr>
            <a:cxnSpLocks/>
          </p:cNvCxnSpPr>
          <p:nvPr/>
        </p:nvCxnSpPr>
        <p:spPr>
          <a:xfrm flipV="1">
            <a:off x="1143000" y="6095686"/>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C5BBBFC5-F6ED-4093-BD6E-029352961E41}"/>
              </a:ext>
            </a:extLst>
          </p:cNvPr>
          <p:cNvCxnSpPr>
            <a:cxnSpLocks/>
          </p:cNvCxnSpPr>
          <p:nvPr/>
        </p:nvCxnSpPr>
        <p:spPr>
          <a:xfrm flipV="1">
            <a:off x="1143000" y="534312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7" name="四角形: メモ 76">
            <a:extLst>
              <a:ext uri="{FF2B5EF4-FFF2-40B4-BE49-F238E27FC236}">
                <a16:creationId xmlns:a16="http://schemas.microsoft.com/office/drawing/2014/main" id="{D375732D-5D8F-4C38-8014-B724C28E8F1F}"/>
              </a:ext>
            </a:extLst>
          </p:cNvPr>
          <p:cNvSpPr/>
          <p:nvPr/>
        </p:nvSpPr>
        <p:spPr>
          <a:xfrm rot="21255170">
            <a:off x="3394034" y="416952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8" name="四角形: メモ 77">
            <a:extLst>
              <a:ext uri="{FF2B5EF4-FFF2-40B4-BE49-F238E27FC236}">
                <a16:creationId xmlns:a16="http://schemas.microsoft.com/office/drawing/2014/main" id="{9BAB136F-A6F1-443F-84B2-4597D4127708}"/>
              </a:ext>
            </a:extLst>
          </p:cNvPr>
          <p:cNvSpPr/>
          <p:nvPr/>
        </p:nvSpPr>
        <p:spPr>
          <a:xfrm rot="21255170">
            <a:off x="4051007" y="4136267"/>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CB12E960-923A-4F27-95FB-0A6D31538772}"/>
              </a:ext>
            </a:extLst>
          </p:cNvPr>
          <p:cNvSpPr txBox="1"/>
          <p:nvPr/>
        </p:nvSpPr>
        <p:spPr>
          <a:xfrm>
            <a:off x="4086618" y="4191030"/>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84" name="テキスト ボックス 83">
            <a:extLst>
              <a:ext uri="{FF2B5EF4-FFF2-40B4-BE49-F238E27FC236}">
                <a16:creationId xmlns:a16="http://schemas.microsoft.com/office/drawing/2014/main" id="{12FCC05D-6312-4249-9674-7DB8FA58FDFF}"/>
              </a:ext>
            </a:extLst>
          </p:cNvPr>
          <p:cNvSpPr txBox="1"/>
          <p:nvPr/>
        </p:nvSpPr>
        <p:spPr>
          <a:xfrm rot="21392222">
            <a:off x="3311848" y="3742048"/>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86" name="テキスト ボックス 85">
            <a:extLst>
              <a:ext uri="{FF2B5EF4-FFF2-40B4-BE49-F238E27FC236}">
                <a16:creationId xmlns:a16="http://schemas.microsoft.com/office/drawing/2014/main" id="{D701B1ED-2EEB-4D78-B0F3-DCA1D5C13F09}"/>
              </a:ext>
            </a:extLst>
          </p:cNvPr>
          <p:cNvSpPr txBox="1"/>
          <p:nvPr/>
        </p:nvSpPr>
        <p:spPr>
          <a:xfrm>
            <a:off x="3412250" y="4191030"/>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87" name="四角形: メモ 86">
            <a:extLst>
              <a:ext uri="{FF2B5EF4-FFF2-40B4-BE49-F238E27FC236}">
                <a16:creationId xmlns:a16="http://schemas.microsoft.com/office/drawing/2014/main" id="{7B5D45FB-E3D0-45CC-BEF2-7A6FD35ED0A8}"/>
              </a:ext>
            </a:extLst>
          </p:cNvPr>
          <p:cNvSpPr/>
          <p:nvPr/>
        </p:nvSpPr>
        <p:spPr>
          <a:xfrm rot="21255170">
            <a:off x="4679596" y="4136267"/>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テキスト ボックス 87">
            <a:extLst>
              <a:ext uri="{FF2B5EF4-FFF2-40B4-BE49-F238E27FC236}">
                <a16:creationId xmlns:a16="http://schemas.microsoft.com/office/drawing/2014/main" id="{034B731E-0831-49D6-B88E-58A89537474F}"/>
              </a:ext>
            </a:extLst>
          </p:cNvPr>
          <p:cNvSpPr txBox="1"/>
          <p:nvPr/>
        </p:nvSpPr>
        <p:spPr>
          <a:xfrm>
            <a:off x="4715207" y="4191030"/>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pic>
        <p:nvPicPr>
          <p:cNvPr id="37" name="グラフィックス 36" descr="ストップウォッチ 単色塗りつぶし">
            <a:extLst>
              <a:ext uri="{FF2B5EF4-FFF2-40B4-BE49-F238E27FC236}">
                <a16:creationId xmlns:a16="http://schemas.microsoft.com/office/drawing/2014/main" id="{0AE4719B-0EC3-4084-9526-233321C7C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8" name="テキスト ボックス 37">
            <a:extLst>
              <a:ext uri="{FF2B5EF4-FFF2-40B4-BE49-F238E27FC236}">
                <a16:creationId xmlns:a16="http://schemas.microsoft.com/office/drawing/2014/main" id="{9510C6DE-D0FF-4EA3-A069-F3BB0B07DEF1}"/>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2" name="四角形: 角を丸くする 1">
            <a:extLst>
              <a:ext uri="{FF2B5EF4-FFF2-40B4-BE49-F238E27FC236}">
                <a16:creationId xmlns:a16="http://schemas.microsoft.com/office/drawing/2014/main" id="{E14E674E-E684-43D3-A0DB-EC5014001B93}"/>
              </a:ext>
            </a:extLst>
          </p:cNvPr>
          <p:cNvSpPr/>
          <p:nvPr/>
        </p:nvSpPr>
        <p:spPr>
          <a:xfrm>
            <a:off x="3077497" y="4867716"/>
            <a:ext cx="4965290" cy="122797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5" name="テキスト ボックス 34">
            <a:extLst>
              <a:ext uri="{FF2B5EF4-FFF2-40B4-BE49-F238E27FC236}">
                <a16:creationId xmlns:a16="http://schemas.microsoft.com/office/drawing/2014/main" id="{CEF8F768-5760-4D6C-95AE-8A23631E3BE6}"/>
              </a:ext>
            </a:extLst>
          </p:cNvPr>
          <p:cNvSpPr txBox="1"/>
          <p:nvPr/>
        </p:nvSpPr>
        <p:spPr>
          <a:xfrm rot="21392222">
            <a:off x="8210932" y="3563490"/>
            <a:ext cx="2091789" cy="369332"/>
          </a:xfrm>
          <a:prstGeom prst="rect">
            <a:avLst/>
          </a:prstGeom>
          <a:solidFill>
            <a:schemeClr val="bg1"/>
          </a:solidFill>
          <a:ln>
            <a:solidFill>
              <a:schemeClr val="tx1"/>
            </a:solidFill>
            <a:prstDash val="dash"/>
          </a:ln>
        </p:spPr>
        <p:txBody>
          <a:bodyPr wrap="square" lIns="0" rIns="0" rtlCol="0">
            <a:spAutoFit/>
          </a:bodyPr>
          <a:lstStyle/>
          <a:p>
            <a:pPr algn="ctr"/>
            <a:r>
              <a:rPr kumimoji="1" lang="ja-JP" altLang="en-US" dirty="0"/>
              <a:t>③モデルの課題</a:t>
            </a:r>
          </a:p>
        </p:txBody>
      </p:sp>
      <p:sp>
        <p:nvSpPr>
          <p:cNvPr id="3" name="思考の吹き出し: 雲形 2">
            <a:extLst>
              <a:ext uri="{FF2B5EF4-FFF2-40B4-BE49-F238E27FC236}">
                <a16:creationId xmlns:a16="http://schemas.microsoft.com/office/drawing/2014/main" id="{D6C630A7-0079-40A7-A57B-232CE063F747}"/>
              </a:ext>
            </a:extLst>
          </p:cNvPr>
          <p:cNvSpPr/>
          <p:nvPr/>
        </p:nvSpPr>
        <p:spPr>
          <a:xfrm>
            <a:off x="8205412" y="4084362"/>
            <a:ext cx="2626249" cy="1155204"/>
          </a:xfrm>
          <a:prstGeom prst="cloud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自社顧客に特化した推論ができていない</a:t>
            </a:r>
          </a:p>
        </p:txBody>
      </p:sp>
      <p:sp>
        <p:nvSpPr>
          <p:cNvPr id="36" name="思考の吹き出し: 雲形 35">
            <a:extLst>
              <a:ext uri="{FF2B5EF4-FFF2-40B4-BE49-F238E27FC236}">
                <a16:creationId xmlns:a16="http://schemas.microsoft.com/office/drawing/2014/main" id="{BA8F2721-7272-404B-B8B8-69ED2A5A713D}"/>
              </a:ext>
            </a:extLst>
          </p:cNvPr>
          <p:cNvSpPr/>
          <p:nvPr/>
        </p:nvSpPr>
        <p:spPr>
          <a:xfrm>
            <a:off x="9268525" y="4805421"/>
            <a:ext cx="2626249" cy="1155204"/>
          </a:xfrm>
          <a:prstGeom prst="cloudCallou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要求精度に対し十分でない</a:t>
            </a:r>
          </a:p>
        </p:txBody>
      </p:sp>
      <p:sp>
        <p:nvSpPr>
          <p:cNvPr id="47" name="思考の吹き出し: 雲形 46">
            <a:extLst>
              <a:ext uri="{FF2B5EF4-FFF2-40B4-BE49-F238E27FC236}">
                <a16:creationId xmlns:a16="http://schemas.microsoft.com/office/drawing/2014/main" id="{8D5ED7E5-0DA8-4617-A2B2-082203092DBD}"/>
              </a:ext>
            </a:extLst>
          </p:cNvPr>
          <p:cNvSpPr/>
          <p:nvPr/>
        </p:nvSpPr>
        <p:spPr>
          <a:xfrm>
            <a:off x="7792776" y="5550001"/>
            <a:ext cx="2626249" cy="1155204"/>
          </a:xfrm>
          <a:prstGeom prst="cloudCallout">
            <a:avLst>
              <a:gd name="adj1" fmla="val -24951"/>
              <a:gd name="adj2" fmla="val 5228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タイムリーに最新データを反映できない</a:t>
            </a:r>
          </a:p>
        </p:txBody>
      </p:sp>
      <p:sp>
        <p:nvSpPr>
          <p:cNvPr id="7" name="テキスト ボックス 6">
            <a:extLst>
              <a:ext uri="{FF2B5EF4-FFF2-40B4-BE49-F238E27FC236}">
                <a16:creationId xmlns:a16="http://schemas.microsoft.com/office/drawing/2014/main" id="{38D0CFB5-9078-462E-8679-59E667884C45}"/>
              </a:ext>
            </a:extLst>
          </p:cNvPr>
          <p:cNvSpPr txBox="1"/>
          <p:nvPr/>
        </p:nvSpPr>
        <p:spPr>
          <a:xfrm>
            <a:off x="1143000" y="4956381"/>
            <a:ext cx="1826342" cy="369332"/>
          </a:xfrm>
          <a:prstGeom prst="rect">
            <a:avLst/>
          </a:prstGeom>
          <a:noFill/>
        </p:spPr>
        <p:txBody>
          <a:bodyPr wrap="square" lIns="0" rIns="0" rtlCol="0">
            <a:spAutoFit/>
          </a:bodyPr>
          <a:lstStyle/>
          <a:p>
            <a:pPr algn="ctr"/>
            <a:r>
              <a:rPr kumimoji="1" lang="ja-JP" altLang="en-US" dirty="0"/>
              <a:t>解決策①</a:t>
            </a:r>
          </a:p>
        </p:txBody>
      </p:sp>
      <p:sp>
        <p:nvSpPr>
          <p:cNvPr id="48" name="テキスト ボックス 47">
            <a:extLst>
              <a:ext uri="{FF2B5EF4-FFF2-40B4-BE49-F238E27FC236}">
                <a16:creationId xmlns:a16="http://schemas.microsoft.com/office/drawing/2014/main" id="{48EFE515-55E5-4A86-8775-18EC16A795CC}"/>
              </a:ext>
            </a:extLst>
          </p:cNvPr>
          <p:cNvSpPr txBox="1"/>
          <p:nvPr/>
        </p:nvSpPr>
        <p:spPr>
          <a:xfrm>
            <a:off x="1143000" y="5615607"/>
            <a:ext cx="1826342" cy="369332"/>
          </a:xfrm>
          <a:prstGeom prst="rect">
            <a:avLst/>
          </a:prstGeom>
          <a:noFill/>
        </p:spPr>
        <p:txBody>
          <a:bodyPr wrap="square" lIns="0" rIns="0" rtlCol="0">
            <a:spAutoFit/>
          </a:bodyPr>
          <a:lstStyle/>
          <a:p>
            <a:pPr algn="ctr"/>
            <a:r>
              <a:rPr kumimoji="1" lang="ja-JP" altLang="en-US" dirty="0"/>
              <a:t>解決策②</a:t>
            </a:r>
          </a:p>
        </p:txBody>
      </p:sp>
      <p:sp>
        <p:nvSpPr>
          <p:cNvPr id="49" name="四角形: 角を丸くする 48">
            <a:extLst>
              <a:ext uri="{FF2B5EF4-FFF2-40B4-BE49-F238E27FC236}">
                <a16:creationId xmlns:a16="http://schemas.microsoft.com/office/drawing/2014/main" id="{6D035ECB-5B48-420E-B22C-BBE82CEA30EE}"/>
              </a:ext>
            </a:extLst>
          </p:cNvPr>
          <p:cNvSpPr/>
          <p:nvPr/>
        </p:nvSpPr>
        <p:spPr>
          <a:xfrm>
            <a:off x="3077497" y="3539204"/>
            <a:ext cx="4965290" cy="122797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28220818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15</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b="1" dirty="0">
                <a:solidFill>
                  <a:schemeClr val="accent2"/>
                </a:solidFill>
              </a:rPr>
              <a:t>Invent : </a:t>
            </a:r>
            <a:r>
              <a:rPr lang="ja-JP" altLang="en-US" b="1" dirty="0">
                <a:solidFill>
                  <a:schemeClr val="accent2"/>
                </a:solidFill>
              </a:rPr>
              <a:t>解決策を特定する</a:t>
            </a:r>
            <a:endParaRPr lang="en-US" b="1" dirty="0">
              <a:solidFill>
                <a:schemeClr val="accent2"/>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859344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a:xfrm>
            <a:off x="425038" y="342900"/>
            <a:ext cx="9889001" cy="647176"/>
          </a:xfrm>
        </p:spPr>
        <p:txBody>
          <a:bodyPr/>
          <a:lstStyle/>
          <a:p>
            <a:r>
              <a:rPr kumimoji="1" lang="ja-JP" altLang="en-US" dirty="0"/>
              <a:t>事例 </a:t>
            </a:r>
            <a:r>
              <a:rPr kumimoji="1" lang="en-US" altLang="ja-JP" dirty="0"/>
              <a:t>/ </a:t>
            </a:r>
            <a:r>
              <a:rPr kumimoji="1" lang="ja-JP" altLang="en-US" dirty="0"/>
              <a:t>解決策案の拡充</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508105"/>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重要な課題に対しアプローチできていなかった場合、追加の解決策を収集する</a:t>
            </a:r>
            <a:endParaRPr lang="en-US" altLang="ja-JP" dirty="0"/>
          </a:p>
          <a:p>
            <a:pPr marL="342900" indent="-342900">
              <a:buFont typeface="Arial" panose="020B0604020202020204" pitchFamily="34" charset="0"/>
              <a:buChar char="•"/>
            </a:pPr>
            <a:r>
              <a:rPr lang="ja-JP" altLang="en-US" dirty="0"/>
              <a:t>他の業界の解決策も収集する、既存の解決策をマージするなどして洗練する</a:t>
            </a:r>
            <a:endParaRPr lang="en-US" altLang="ja-JP" dirty="0"/>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16</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59" name="テキスト ボックス 58">
            <a:extLst>
              <a:ext uri="{FF2B5EF4-FFF2-40B4-BE49-F238E27FC236}">
                <a16:creationId xmlns:a16="http://schemas.microsoft.com/office/drawing/2014/main" id="{8FFFC4ED-E165-4ADC-BCBB-61352F4B8BC4}"/>
              </a:ext>
            </a:extLst>
          </p:cNvPr>
          <p:cNvSpPr txBox="1"/>
          <p:nvPr/>
        </p:nvSpPr>
        <p:spPr>
          <a:xfrm rot="21392222">
            <a:off x="1143935" y="4275924"/>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事例①</a:t>
            </a:r>
          </a:p>
        </p:txBody>
      </p:sp>
      <p:sp>
        <p:nvSpPr>
          <p:cNvPr id="60" name="テキスト ボックス 59">
            <a:extLst>
              <a:ext uri="{FF2B5EF4-FFF2-40B4-BE49-F238E27FC236}">
                <a16:creationId xmlns:a16="http://schemas.microsoft.com/office/drawing/2014/main" id="{A68DB192-9C15-49D6-AEB1-B77D179ECD5B}"/>
              </a:ext>
            </a:extLst>
          </p:cNvPr>
          <p:cNvSpPr txBox="1"/>
          <p:nvPr/>
        </p:nvSpPr>
        <p:spPr>
          <a:xfrm rot="21392222">
            <a:off x="1143935" y="4991067"/>
            <a:ext cx="1929370" cy="400110"/>
          </a:xfrm>
          <a:prstGeom prst="rect">
            <a:avLst/>
          </a:prstGeom>
          <a:noFill/>
          <a:ln>
            <a:solidFill>
              <a:schemeClr val="tx1"/>
            </a:solidFill>
          </a:ln>
        </p:spPr>
        <p:txBody>
          <a:bodyPr wrap="square" lIns="0" rIns="0" rtlCol="0">
            <a:spAutoFit/>
          </a:bodyPr>
          <a:lstStyle/>
          <a:p>
            <a:pPr algn="ctr"/>
            <a:r>
              <a:rPr kumimoji="1" lang="ja-JP" altLang="en-US" sz="2000" dirty="0"/>
              <a:t>事例②</a:t>
            </a:r>
          </a:p>
        </p:txBody>
      </p:sp>
      <p:sp>
        <p:nvSpPr>
          <p:cNvPr id="61" name="テキスト ボックス 60">
            <a:extLst>
              <a:ext uri="{FF2B5EF4-FFF2-40B4-BE49-F238E27FC236}">
                <a16:creationId xmlns:a16="http://schemas.microsoft.com/office/drawing/2014/main" id="{DF089194-C37F-49A0-98B1-130B4C9F932E}"/>
              </a:ext>
            </a:extLst>
          </p:cNvPr>
          <p:cNvSpPr txBox="1"/>
          <p:nvPr/>
        </p:nvSpPr>
        <p:spPr>
          <a:xfrm rot="21392222">
            <a:off x="1143935" y="5696637"/>
            <a:ext cx="1929370" cy="400110"/>
          </a:xfrm>
          <a:prstGeom prst="rect">
            <a:avLst/>
          </a:prstGeom>
          <a:noFill/>
          <a:ln>
            <a:solidFill>
              <a:schemeClr val="tx1"/>
            </a:solidFill>
          </a:ln>
        </p:spPr>
        <p:txBody>
          <a:bodyPr wrap="square" lIns="0" rIns="0" rtlCol="0">
            <a:spAutoFit/>
          </a:bodyPr>
          <a:lstStyle/>
          <a:p>
            <a:pPr algn="ctr"/>
            <a:r>
              <a:rPr kumimoji="1" lang="ja-JP" altLang="en-US" sz="2000" dirty="0"/>
              <a:t>アイデア①</a:t>
            </a:r>
          </a:p>
        </p:txBody>
      </p:sp>
      <p:sp>
        <p:nvSpPr>
          <p:cNvPr id="62" name="楕円 61">
            <a:extLst>
              <a:ext uri="{FF2B5EF4-FFF2-40B4-BE49-F238E27FC236}">
                <a16:creationId xmlns:a16="http://schemas.microsoft.com/office/drawing/2014/main" id="{3789817A-ECAC-4F7E-9E4D-09EF0287B4B5}"/>
              </a:ext>
            </a:extLst>
          </p:cNvPr>
          <p:cNvSpPr/>
          <p:nvPr/>
        </p:nvSpPr>
        <p:spPr>
          <a:xfrm>
            <a:off x="4033177" y="4843744"/>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楕円 62">
            <a:extLst>
              <a:ext uri="{FF2B5EF4-FFF2-40B4-BE49-F238E27FC236}">
                <a16:creationId xmlns:a16="http://schemas.microsoft.com/office/drawing/2014/main" id="{A0CC1594-785F-461D-9403-566AE5FF8B43}"/>
              </a:ext>
            </a:extLst>
          </p:cNvPr>
          <p:cNvSpPr/>
          <p:nvPr/>
        </p:nvSpPr>
        <p:spPr>
          <a:xfrm>
            <a:off x="3460764" y="563900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4" name="直線コネクタ 63">
            <a:extLst>
              <a:ext uri="{FF2B5EF4-FFF2-40B4-BE49-F238E27FC236}">
                <a16:creationId xmlns:a16="http://schemas.microsoft.com/office/drawing/2014/main" id="{85E76A2F-217B-49FD-852A-E571D0B77856}"/>
              </a:ext>
            </a:extLst>
          </p:cNvPr>
          <p:cNvCxnSpPr>
            <a:cxnSpLocks/>
          </p:cNvCxnSpPr>
          <p:nvPr/>
        </p:nvCxnSpPr>
        <p:spPr>
          <a:xfrm flipV="1">
            <a:off x="1143000" y="540903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5" name="楕円 64">
            <a:extLst>
              <a:ext uri="{FF2B5EF4-FFF2-40B4-BE49-F238E27FC236}">
                <a16:creationId xmlns:a16="http://schemas.microsoft.com/office/drawing/2014/main" id="{7CA4056B-EDC0-4568-88C1-DE1C07BA75EA}"/>
              </a:ext>
            </a:extLst>
          </p:cNvPr>
          <p:cNvSpPr/>
          <p:nvPr/>
        </p:nvSpPr>
        <p:spPr>
          <a:xfrm>
            <a:off x="5942677" y="4843744"/>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6" name="楕円 65">
            <a:extLst>
              <a:ext uri="{FF2B5EF4-FFF2-40B4-BE49-F238E27FC236}">
                <a16:creationId xmlns:a16="http://schemas.microsoft.com/office/drawing/2014/main" id="{F3DB2436-2BE7-4949-A2D5-D919E8ECDE3C}"/>
              </a:ext>
            </a:extLst>
          </p:cNvPr>
          <p:cNvSpPr/>
          <p:nvPr/>
        </p:nvSpPr>
        <p:spPr>
          <a:xfrm>
            <a:off x="7194333" y="5639006"/>
            <a:ext cx="345502" cy="34550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67" name="直線コネクタ 66">
            <a:extLst>
              <a:ext uri="{FF2B5EF4-FFF2-40B4-BE49-F238E27FC236}">
                <a16:creationId xmlns:a16="http://schemas.microsoft.com/office/drawing/2014/main" id="{AC11BAEA-8809-4B54-8433-C1BCD1F1EA41}"/>
              </a:ext>
            </a:extLst>
          </p:cNvPr>
          <p:cNvCxnSpPr>
            <a:cxnSpLocks/>
          </p:cNvCxnSpPr>
          <p:nvPr/>
        </p:nvCxnSpPr>
        <p:spPr>
          <a:xfrm flipV="1">
            <a:off x="1143000" y="4656469"/>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0F777B0B-ABA5-4E21-ACD1-3318EF6A0641}"/>
              </a:ext>
            </a:extLst>
          </p:cNvPr>
          <p:cNvSpPr/>
          <p:nvPr/>
        </p:nvSpPr>
        <p:spPr>
          <a:xfrm rot="21255170">
            <a:off x="3394034" y="3482868"/>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9" name="四角形: メモ 68">
            <a:extLst>
              <a:ext uri="{FF2B5EF4-FFF2-40B4-BE49-F238E27FC236}">
                <a16:creationId xmlns:a16="http://schemas.microsoft.com/office/drawing/2014/main" id="{AC653A0D-F351-4ED2-B948-8E5284CFF1D3}"/>
              </a:ext>
            </a:extLst>
          </p:cNvPr>
          <p:cNvSpPr/>
          <p:nvPr/>
        </p:nvSpPr>
        <p:spPr>
          <a:xfrm rot="21255170">
            <a:off x="4051007" y="344961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0" name="四角形: メモ 69">
            <a:extLst>
              <a:ext uri="{FF2B5EF4-FFF2-40B4-BE49-F238E27FC236}">
                <a16:creationId xmlns:a16="http://schemas.microsoft.com/office/drawing/2014/main" id="{05FE51FA-429A-4B57-973A-4AA6C1C62D04}"/>
              </a:ext>
            </a:extLst>
          </p:cNvPr>
          <p:cNvSpPr/>
          <p:nvPr/>
        </p:nvSpPr>
        <p:spPr>
          <a:xfrm rot="20487085">
            <a:off x="6427281" y="34264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1" name="テキスト ボックス 70">
            <a:extLst>
              <a:ext uri="{FF2B5EF4-FFF2-40B4-BE49-F238E27FC236}">
                <a16:creationId xmlns:a16="http://schemas.microsoft.com/office/drawing/2014/main" id="{B4C600C4-5B72-49E4-A96C-32077CF5B447}"/>
              </a:ext>
            </a:extLst>
          </p:cNvPr>
          <p:cNvSpPr txBox="1"/>
          <p:nvPr/>
        </p:nvSpPr>
        <p:spPr>
          <a:xfrm>
            <a:off x="6451324" y="3495744"/>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2" name="テキスト ボックス 71">
            <a:extLst>
              <a:ext uri="{FF2B5EF4-FFF2-40B4-BE49-F238E27FC236}">
                <a16:creationId xmlns:a16="http://schemas.microsoft.com/office/drawing/2014/main" id="{FD877868-9CCD-488F-A20B-7A9AA1D9BDE7}"/>
              </a:ext>
            </a:extLst>
          </p:cNvPr>
          <p:cNvSpPr txBox="1"/>
          <p:nvPr/>
        </p:nvSpPr>
        <p:spPr>
          <a:xfrm>
            <a:off x="4086618" y="350437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a:p>
        </p:txBody>
      </p:sp>
      <p:sp>
        <p:nvSpPr>
          <p:cNvPr id="73" name="四角形: メモ 72">
            <a:extLst>
              <a:ext uri="{FF2B5EF4-FFF2-40B4-BE49-F238E27FC236}">
                <a16:creationId xmlns:a16="http://schemas.microsoft.com/office/drawing/2014/main" id="{CB5F694A-5BF9-46CA-80BE-22F68124E4B5}"/>
              </a:ext>
            </a:extLst>
          </p:cNvPr>
          <p:cNvSpPr/>
          <p:nvPr/>
        </p:nvSpPr>
        <p:spPr>
          <a:xfrm rot="21255170">
            <a:off x="5882475" y="3449611"/>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4" name="テキスト ボックス 73">
            <a:extLst>
              <a:ext uri="{FF2B5EF4-FFF2-40B4-BE49-F238E27FC236}">
                <a16:creationId xmlns:a16="http://schemas.microsoft.com/office/drawing/2014/main" id="{8FA7DA8C-264A-4E79-A9E1-056A0F50153E}"/>
              </a:ext>
            </a:extLst>
          </p:cNvPr>
          <p:cNvSpPr txBox="1"/>
          <p:nvPr/>
        </p:nvSpPr>
        <p:spPr>
          <a:xfrm>
            <a:off x="5923616" y="3476153"/>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75" name="テキスト ボックス 74">
            <a:extLst>
              <a:ext uri="{FF2B5EF4-FFF2-40B4-BE49-F238E27FC236}">
                <a16:creationId xmlns:a16="http://schemas.microsoft.com/office/drawing/2014/main" id="{960B31A6-BEEE-471D-A610-AC5094EDDE56}"/>
              </a:ext>
            </a:extLst>
          </p:cNvPr>
          <p:cNvSpPr txBox="1"/>
          <p:nvPr/>
        </p:nvSpPr>
        <p:spPr>
          <a:xfrm rot="21392222">
            <a:off x="3311848" y="305539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76" name="テキスト ボックス 75">
            <a:extLst>
              <a:ext uri="{FF2B5EF4-FFF2-40B4-BE49-F238E27FC236}">
                <a16:creationId xmlns:a16="http://schemas.microsoft.com/office/drawing/2014/main" id="{AA270080-E640-405C-9537-D035DC60711C}"/>
              </a:ext>
            </a:extLst>
          </p:cNvPr>
          <p:cNvSpPr txBox="1"/>
          <p:nvPr/>
        </p:nvSpPr>
        <p:spPr>
          <a:xfrm rot="21392222">
            <a:off x="5800651" y="2985005"/>
            <a:ext cx="1788160" cy="369332"/>
          </a:xfrm>
          <a:prstGeom prst="rect">
            <a:avLst/>
          </a:prstGeom>
          <a:noFill/>
          <a:ln>
            <a:solidFill>
              <a:schemeClr val="tx1"/>
            </a:solidFill>
          </a:ln>
        </p:spPr>
        <p:txBody>
          <a:bodyPr wrap="square" lIns="0" rIns="0" rtlCol="0">
            <a:spAutoFit/>
          </a:bodyPr>
          <a:lstStyle/>
          <a:p>
            <a:pPr algn="ctr"/>
            <a:r>
              <a:rPr kumimoji="1" lang="ja-JP" altLang="en-US" dirty="0"/>
              <a:t>ビジネスの課題</a:t>
            </a:r>
          </a:p>
        </p:txBody>
      </p:sp>
      <p:sp>
        <p:nvSpPr>
          <p:cNvPr id="77" name="テキスト ボックス 76">
            <a:extLst>
              <a:ext uri="{FF2B5EF4-FFF2-40B4-BE49-F238E27FC236}">
                <a16:creationId xmlns:a16="http://schemas.microsoft.com/office/drawing/2014/main" id="{6E350216-1413-4CBD-BB94-E90B922BADB5}"/>
              </a:ext>
            </a:extLst>
          </p:cNvPr>
          <p:cNvSpPr txBox="1"/>
          <p:nvPr/>
        </p:nvSpPr>
        <p:spPr>
          <a:xfrm>
            <a:off x="3412250" y="3504375"/>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78" name="四角形: メモ 77">
            <a:extLst>
              <a:ext uri="{FF2B5EF4-FFF2-40B4-BE49-F238E27FC236}">
                <a16:creationId xmlns:a16="http://schemas.microsoft.com/office/drawing/2014/main" id="{ADC76D7E-EFAE-4310-AEE4-0DBA97747E8F}"/>
              </a:ext>
            </a:extLst>
          </p:cNvPr>
          <p:cNvSpPr/>
          <p:nvPr/>
        </p:nvSpPr>
        <p:spPr>
          <a:xfrm rot="21255170">
            <a:off x="4679596" y="344961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9" name="テキスト ボックス 78">
            <a:extLst>
              <a:ext uri="{FF2B5EF4-FFF2-40B4-BE49-F238E27FC236}">
                <a16:creationId xmlns:a16="http://schemas.microsoft.com/office/drawing/2014/main" id="{176C6C0A-F41C-4606-A7AF-5D5AEDA3D337}"/>
              </a:ext>
            </a:extLst>
          </p:cNvPr>
          <p:cNvSpPr txBox="1"/>
          <p:nvPr/>
        </p:nvSpPr>
        <p:spPr>
          <a:xfrm>
            <a:off x="4715207" y="3504375"/>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80" name="四角形: メモ 79">
            <a:extLst>
              <a:ext uri="{FF2B5EF4-FFF2-40B4-BE49-F238E27FC236}">
                <a16:creationId xmlns:a16="http://schemas.microsoft.com/office/drawing/2014/main" id="{F4DD7003-3A89-4147-B378-87D1A2E55621}"/>
              </a:ext>
            </a:extLst>
          </p:cNvPr>
          <p:cNvSpPr/>
          <p:nvPr/>
        </p:nvSpPr>
        <p:spPr>
          <a:xfrm rot="20487085">
            <a:off x="7095134" y="3426412"/>
            <a:ext cx="406400" cy="406400"/>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1" name="テキスト ボックス 80">
            <a:extLst>
              <a:ext uri="{FF2B5EF4-FFF2-40B4-BE49-F238E27FC236}">
                <a16:creationId xmlns:a16="http://schemas.microsoft.com/office/drawing/2014/main" id="{33750610-DC73-4264-B363-0D44D04088B1}"/>
              </a:ext>
            </a:extLst>
          </p:cNvPr>
          <p:cNvSpPr txBox="1"/>
          <p:nvPr/>
        </p:nvSpPr>
        <p:spPr>
          <a:xfrm>
            <a:off x="7119177" y="3495744"/>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cxnSp>
        <p:nvCxnSpPr>
          <p:cNvPr id="82" name="直線コネクタ 81">
            <a:extLst>
              <a:ext uri="{FF2B5EF4-FFF2-40B4-BE49-F238E27FC236}">
                <a16:creationId xmlns:a16="http://schemas.microsoft.com/office/drawing/2014/main" id="{F1399702-5EDA-493D-A586-71A1EC0AFD8C}"/>
              </a:ext>
            </a:extLst>
          </p:cNvPr>
          <p:cNvCxnSpPr>
            <a:cxnSpLocks/>
          </p:cNvCxnSpPr>
          <p:nvPr/>
        </p:nvCxnSpPr>
        <p:spPr>
          <a:xfrm flipV="1">
            <a:off x="1143000" y="4027172"/>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36217323-434C-4777-BC0F-BD0987C83E54}"/>
              </a:ext>
            </a:extLst>
          </p:cNvPr>
          <p:cNvSpPr txBox="1"/>
          <p:nvPr/>
        </p:nvSpPr>
        <p:spPr>
          <a:xfrm>
            <a:off x="3371934" y="4163331"/>
            <a:ext cx="656973" cy="523220"/>
          </a:xfrm>
          <a:prstGeom prst="rect">
            <a:avLst/>
          </a:prstGeom>
          <a:noFill/>
        </p:spPr>
        <p:txBody>
          <a:bodyPr wrap="square" lIns="0" rIns="0" rtlCol="0">
            <a:spAutoFit/>
          </a:bodyPr>
          <a:lstStyle/>
          <a:p>
            <a:pPr algn="ctr"/>
            <a:r>
              <a:rPr kumimoji="1" lang="ja-JP" altLang="en-US" sz="2800" dirty="0"/>
              <a:t>〇</a:t>
            </a:r>
          </a:p>
        </p:txBody>
      </p:sp>
      <p:sp>
        <p:nvSpPr>
          <p:cNvPr id="84" name="テキスト ボックス 83">
            <a:extLst>
              <a:ext uri="{FF2B5EF4-FFF2-40B4-BE49-F238E27FC236}">
                <a16:creationId xmlns:a16="http://schemas.microsoft.com/office/drawing/2014/main" id="{6D1EC3D0-C7E1-4D33-B382-9259D50795D7}"/>
              </a:ext>
            </a:extLst>
          </p:cNvPr>
          <p:cNvSpPr txBox="1"/>
          <p:nvPr/>
        </p:nvSpPr>
        <p:spPr>
          <a:xfrm>
            <a:off x="3925720" y="4163331"/>
            <a:ext cx="656973" cy="523220"/>
          </a:xfrm>
          <a:prstGeom prst="rect">
            <a:avLst/>
          </a:prstGeom>
          <a:noFill/>
        </p:spPr>
        <p:txBody>
          <a:bodyPr wrap="square" lIns="0" rIns="0" rtlCol="0">
            <a:spAutoFit/>
          </a:bodyPr>
          <a:lstStyle/>
          <a:p>
            <a:pPr algn="ctr"/>
            <a:r>
              <a:rPr kumimoji="1" lang="ja-JP" altLang="en-US" sz="2800" dirty="0"/>
              <a:t>△</a:t>
            </a:r>
          </a:p>
        </p:txBody>
      </p:sp>
      <p:sp>
        <p:nvSpPr>
          <p:cNvPr id="85" name="テキスト ボックス 84">
            <a:extLst>
              <a:ext uri="{FF2B5EF4-FFF2-40B4-BE49-F238E27FC236}">
                <a16:creationId xmlns:a16="http://schemas.microsoft.com/office/drawing/2014/main" id="{834D7FF8-1D9F-4DC1-85C9-D22EE2B1E997}"/>
              </a:ext>
            </a:extLst>
          </p:cNvPr>
          <p:cNvSpPr txBox="1"/>
          <p:nvPr/>
        </p:nvSpPr>
        <p:spPr>
          <a:xfrm>
            <a:off x="6489907" y="4163331"/>
            <a:ext cx="656973" cy="523220"/>
          </a:xfrm>
          <a:prstGeom prst="rect">
            <a:avLst/>
          </a:prstGeom>
          <a:noFill/>
        </p:spPr>
        <p:txBody>
          <a:bodyPr wrap="square" lIns="0" rIns="0" rtlCol="0">
            <a:spAutoFit/>
          </a:bodyPr>
          <a:lstStyle/>
          <a:p>
            <a:pPr algn="ctr"/>
            <a:r>
              <a:rPr kumimoji="1" lang="ja-JP" altLang="en-US" sz="2800" dirty="0"/>
              <a:t>〇</a:t>
            </a:r>
          </a:p>
        </p:txBody>
      </p:sp>
      <p:sp>
        <p:nvSpPr>
          <p:cNvPr id="5" name="四角形: 角を丸くする 4">
            <a:extLst>
              <a:ext uri="{FF2B5EF4-FFF2-40B4-BE49-F238E27FC236}">
                <a16:creationId xmlns:a16="http://schemas.microsoft.com/office/drawing/2014/main" id="{4AEF0F21-8BCF-46D5-A00A-245ACDF8F168}"/>
              </a:ext>
            </a:extLst>
          </p:cNvPr>
          <p:cNvSpPr/>
          <p:nvPr/>
        </p:nvSpPr>
        <p:spPr>
          <a:xfrm>
            <a:off x="4647127" y="3408005"/>
            <a:ext cx="458144" cy="2343866"/>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思考の吹き出し: 雲形 5">
            <a:extLst>
              <a:ext uri="{FF2B5EF4-FFF2-40B4-BE49-F238E27FC236}">
                <a16:creationId xmlns:a16="http://schemas.microsoft.com/office/drawing/2014/main" id="{0AA442A1-1845-425F-955A-2F6F90CBCB32}"/>
              </a:ext>
            </a:extLst>
          </p:cNvPr>
          <p:cNvSpPr/>
          <p:nvPr/>
        </p:nvSpPr>
        <p:spPr>
          <a:xfrm>
            <a:off x="7964129" y="3372328"/>
            <a:ext cx="3972232" cy="1139060"/>
          </a:xfrm>
          <a:prstGeom prst="cloudCallout">
            <a:avLst>
              <a:gd name="adj1" fmla="val -112912"/>
              <a:gd name="adj2" fmla="val 2797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重要だが、解決されず放置されている課題はないか </a:t>
            </a:r>
            <a:r>
              <a:rPr kumimoji="1" lang="en-US" altLang="ja-JP" dirty="0">
                <a:solidFill>
                  <a:schemeClr val="tx1"/>
                </a:solidFill>
              </a:rPr>
              <a:t>?</a:t>
            </a:r>
          </a:p>
        </p:txBody>
      </p:sp>
      <p:sp>
        <p:nvSpPr>
          <p:cNvPr id="40" name="思考の吹き出し: 雲形 39">
            <a:extLst>
              <a:ext uri="{FF2B5EF4-FFF2-40B4-BE49-F238E27FC236}">
                <a16:creationId xmlns:a16="http://schemas.microsoft.com/office/drawing/2014/main" id="{0940D3E2-5312-4827-817F-D4C33D2110CD}"/>
              </a:ext>
            </a:extLst>
          </p:cNvPr>
          <p:cNvSpPr/>
          <p:nvPr/>
        </p:nvSpPr>
        <p:spPr>
          <a:xfrm>
            <a:off x="7738245" y="4730687"/>
            <a:ext cx="4240684" cy="1139060"/>
          </a:xfrm>
          <a:prstGeom prst="cloudCallout">
            <a:avLst>
              <a:gd name="adj1" fmla="val -165289"/>
              <a:gd name="adj2" fmla="val 4523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他の業界の成功例や手法で使えるものはないか</a:t>
            </a:r>
            <a:r>
              <a:rPr kumimoji="1" lang="en-US" altLang="ja-JP" dirty="0">
                <a:solidFill>
                  <a:schemeClr val="tx1"/>
                </a:solidFill>
              </a:rPr>
              <a:t>?</a:t>
            </a:r>
          </a:p>
        </p:txBody>
      </p:sp>
    </p:spTree>
    <p:extLst>
      <p:ext uri="{BB962C8B-B14F-4D97-AF65-F5344CB8AC3E}">
        <p14:creationId xmlns:p14="http://schemas.microsoft.com/office/powerpoint/2010/main" val="395552454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17</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a:xfrm>
            <a:off x="6368415" y="582592"/>
            <a:ext cx="5322140" cy="5349916"/>
          </a:xfrm>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b="1" dirty="0">
                <a:solidFill>
                  <a:schemeClr val="accent2"/>
                </a:solidFill>
              </a:rPr>
              <a:t>Refine : </a:t>
            </a:r>
            <a:r>
              <a:rPr lang="ja-JP" altLang="en-US" b="1" dirty="0">
                <a:solidFill>
                  <a:schemeClr val="accent2"/>
                </a:solidFill>
              </a:rPr>
              <a:t>必然性と合理性を評価する</a:t>
            </a:r>
            <a:endParaRPr lang="en-US" b="1" dirty="0">
              <a:solidFill>
                <a:schemeClr val="accent2"/>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dirty="0">
                <a:solidFill>
                  <a:srgbClr val="111724"/>
                </a:solidFill>
              </a:rPr>
              <a:t>仮説検証計画の作成</a:t>
            </a:r>
            <a:endParaRPr lang="en-US" altLang="ja-JP" dirty="0">
              <a:solidFill>
                <a:srgbClr val="111724"/>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1775116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企画文書のブラッシュアップ</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3508653"/>
          </a:xfrm>
        </p:spPr>
        <p:txBody>
          <a:bodyPr/>
          <a:lstStyle/>
          <a:p>
            <a:r>
              <a:rPr lang="ja-JP" altLang="en-US" dirty="0"/>
              <a:t>推奨するアクション</a:t>
            </a:r>
            <a:endParaRPr lang="en-US" altLang="ja-JP" dirty="0"/>
          </a:p>
          <a:p>
            <a:pPr marL="342900" indent="-342900">
              <a:buFont typeface="Arial" panose="020B0604020202020204" pitchFamily="34" charset="0"/>
              <a:buChar char="•"/>
            </a:pPr>
            <a:r>
              <a:rPr lang="ja-JP" altLang="en-US" dirty="0"/>
              <a:t>読める文章として整えることで、思考・訴求内容を洗練する</a:t>
            </a:r>
            <a:endParaRPr lang="en-US" altLang="ja-JP" dirty="0"/>
          </a:p>
          <a:p>
            <a:pPr marL="342900" indent="-342900">
              <a:buFont typeface="Arial" panose="020B0604020202020204" pitchFamily="34" charset="0"/>
              <a:buChar char="•"/>
            </a:pPr>
            <a:r>
              <a:rPr lang="ja-JP" altLang="en-US" dirty="0"/>
              <a:t>各パートを社内の適切なロールの方にレビューをもらい、修正する</a:t>
            </a:r>
            <a:endParaRPr lang="en-US" altLang="ja-JP" dirty="0"/>
          </a:p>
          <a:p>
            <a:pPr marL="342900" indent="-342900">
              <a:buFont typeface="Arial" panose="020B0604020202020204" pitchFamily="34" charset="0"/>
              <a:buChar char="•"/>
            </a:pPr>
            <a:r>
              <a:rPr lang="ja-JP" altLang="en-US" dirty="0"/>
              <a:t>曖昧、理想と現実にギャップがある赤字の記載箇所を、データやヒアリング結果でクリアにする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解決策の概要</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3183700"/>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4647660"/>
            <a:ext cx="2566219" cy="369332"/>
          </a:xfrm>
          <a:prstGeom prst="rect">
            <a:avLst/>
          </a:prstGeom>
          <a:noFill/>
        </p:spPr>
        <p:txBody>
          <a:bodyPr wrap="square" lIns="0" rIns="0" rtlCol="0">
            <a:spAutoFit/>
          </a:bodyPr>
          <a:lstStyle/>
          <a:p>
            <a:r>
              <a:rPr kumimoji="1" lang="ja-JP" altLang="en-US" dirty="0"/>
              <a:t>デモシナリオ</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3748985"/>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513293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427804"/>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19</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b="1" dirty="0">
                <a:solidFill>
                  <a:schemeClr val="accent2"/>
                </a:solidFill>
              </a:rPr>
              <a:t>Test/Iterate : </a:t>
            </a:r>
            <a:r>
              <a:rPr lang="ja-JP" altLang="en-US" b="1" dirty="0">
                <a:solidFill>
                  <a:schemeClr val="accent2"/>
                </a:solidFill>
              </a:rPr>
              <a:t>評価指標を決める</a:t>
            </a:r>
            <a:endParaRPr lang="en-US" altLang="ja-JP" b="1" dirty="0">
              <a:solidFill>
                <a:schemeClr val="accent2"/>
              </a:solidFill>
            </a:endParaRPr>
          </a:p>
          <a:p>
            <a:pPr marL="457200" indent="-457200">
              <a:buAutoNum type="arabicPeriod"/>
            </a:pPr>
            <a:r>
              <a:rPr lang="ja-JP" altLang="en-US" dirty="0">
                <a:solidFill>
                  <a:srgbClr val="111724"/>
                </a:solidFill>
              </a:rPr>
              <a:t>仮説検証計画の作成</a:t>
            </a:r>
            <a:endParaRPr lang="en-US" altLang="ja-JP" b="1" dirty="0">
              <a:solidFill>
                <a:schemeClr val="accent2"/>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306355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か月のサイクルで継続的に成果を得て意思決定の</a:t>
            </a:r>
            <a:r>
              <a:rPr lang="ja-JP" altLang="en-US" dirty="0">
                <a:latin typeface="メイリオ" panose="020B0604030504040204" pitchFamily="50" charset="-128"/>
                <a:ea typeface="メイリオ" panose="020B0604030504040204" pitchFamily="50" charset="-128"/>
              </a:rPr>
              <a:t>質</a:t>
            </a:r>
            <a:r>
              <a:rPr lang="ja-JP" altLang="en-US" sz="2400" dirty="0">
                <a:latin typeface="メイリオ" panose="020B0604030504040204" pitchFamily="50" charset="-128"/>
                <a:ea typeface="メイリオ" panose="020B0604030504040204" pitchFamily="50" charset="-128"/>
              </a:rPr>
              <a:t>を高めるプロセスを開始します。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計測方法の</a:t>
            </a:r>
            <a:r>
              <a:rPr kumimoji="1" lang="ja-JP" altLang="en-US" dirty="0">
                <a:latin typeface="メイリオ" panose="020B0604030504040204" pitchFamily="50" charset="-128"/>
                <a:ea typeface="メイリオ" panose="020B0604030504040204" pitchFamily="50" charset="-128"/>
              </a:rPr>
              <a:t>実現性を高める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2031325"/>
          </a:xfrm>
        </p:spPr>
        <p:txBody>
          <a:bodyPr/>
          <a:lstStyle/>
          <a:p>
            <a:r>
              <a:rPr kumimoji="1" lang="ja-JP" altLang="en-US" dirty="0"/>
              <a:t>推奨するアクション</a:t>
            </a:r>
            <a:endParaRPr kumimoji="1" lang="en-US" altLang="ja-JP" dirty="0"/>
          </a:p>
          <a:p>
            <a:pPr marL="342900" indent="-342900">
              <a:buFont typeface="Arial" panose="020B0604020202020204" pitchFamily="34" charset="0"/>
              <a:buChar char="•"/>
            </a:pPr>
            <a:r>
              <a:rPr kumimoji="1" lang="ja-JP" altLang="en-US" dirty="0"/>
              <a:t>成長サイクルの実現を確認する</a:t>
            </a:r>
            <a:endParaRPr kumimoji="1" lang="en-US" altLang="ja-JP" dirty="0"/>
          </a:p>
          <a:p>
            <a:pPr marL="342900" indent="-342900">
              <a:buFont typeface="Arial" panose="020B0604020202020204" pitchFamily="34" charset="0"/>
              <a:buChar char="•"/>
            </a:pPr>
            <a:r>
              <a:rPr kumimoji="1" lang="ja-JP" altLang="en-US" dirty="0"/>
              <a:t>計測方法の実現性に道筋をつける</a:t>
            </a:r>
            <a:endParaRPr kumimoji="1" lang="en-US" altLang="ja-JP" dirty="0"/>
          </a:p>
          <a:p>
            <a:pPr marL="342900" indent="-342900">
              <a:buFont typeface="Arial" panose="020B0604020202020204" pitchFamily="34" charset="0"/>
              <a:buChar char="•"/>
            </a:pPr>
            <a:r>
              <a:rPr kumimoji="1" lang="ja-JP" altLang="en-US" dirty="0"/>
              <a:t>現実の数値やあるべき姿から、目標値を修正する</a:t>
            </a:r>
            <a:endParaRPr kumimoji="1" lang="en-US" altLang="ja-JP"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20</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 min</a:t>
            </a:r>
            <a:endParaRPr kumimoji="1" lang="ja-JP" altLang="en-US" sz="2400" dirty="0" err="1"/>
          </a:p>
        </p:txBody>
      </p:sp>
      <p:pic>
        <p:nvPicPr>
          <p:cNvPr id="6" name="図 5">
            <a:extLst>
              <a:ext uri="{FF2B5EF4-FFF2-40B4-BE49-F238E27FC236}">
                <a16:creationId xmlns:a16="http://schemas.microsoft.com/office/drawing/2014/main" id="{B6A47FBA-8FCE-4709-A8F3-57E70DB480E6}"/>
              </a:ext>
            </a:extLst>
          </p:cNvPr>
          <p:cNvPicPr>
            <a:picLocks noChangeAspect="1"/>
          </p:cNvPicPr>
          <p:nvPr/>
        </p:nvPicPr>
        <p:blipFill>
          <a:blip r:embed="rId4"/>
          <a:stretch>
            <a:fillRect/>
          </a:stretch>
        </p:blipFill>
        <p:spPr>
          <a:xfrm>
            <a:off x="2496729" y="3459587"/>
            <a:ext cx="7198542" cy="2768142"/>
          </a:xfrm>
          <a:prstGeom prst="rect">
            <a:avLst/>
          </a:prstGeom>
        </p:spPr>
      </p:pic>
    </p:spTree>
    <p:extLst>
      <p:ext uri="{BB962C8B-B14F-4D97-AF65-F5344CB8AC3E}">
        <p14:creationId xmlns:p14="http://schemas.microsoft.com/office/powerpoint/2010/main" val="3090706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21</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22</a:t>
            </a:fld>
            <a:endParaRPr lang="en-US"/>
          </a:p>
        </p:txBody>
      </p:sp>
      <p:sp>
        <p:nvSpPr>
          <p:cNvPr id="11" name="Text Placeholder 10">
            <a:extLst>
              <a:ext uri="{FF2B5EF4-FFF2-40B4-BE49-F238E27FC236}">
                <a16:creationId xmlns:a16="http://schemas.microsoft.com/office/drawing/2014/main" id="{C954C5F5-9F84-6C86-F0BF-70F88DB6B867}"/>
              </a:ext>
            </a:extLst>
          </p:cNvPr>
          <p:cNvSpPr>
            <a:spLocks noGrp="1"/>
          </p:cNvSpPr>
          <p:nvPr>
            <p:ph type="body" sz="quarter" idx="10"/>
          </p:nvPr>
        </p:nvSpPr>
        <p:spPr/>
        <p:txBody>
          <a:bodyPr/>
          <a:lstStyle/>
          <a:p>
            <a:pPr marL="457200" indent="-457200">
              <a:buAutoNum type="arabicPeriod"/>
            </a:pPr>
            <a:r>
              <a:rPr lang="en-US" dirty="0">
                <a:solidFill>
                  <a:srgbClr val="111724"/>
                </a:solidFill>
              </a:rPr>
              <a:t>Listen : </a:t>
            </a:r>
            <a:r>
              <a:rPr lang="ja-JP" altLang="en-US" dirty="0">
                <a:solidFill>
                  <a:srgbClr val="111724"/>
                </a:solidFill>
              </a:rPr>
              <a:t>顧客を知る</a:t>
            </a:r>
            <a:endParaRPr lang="en-US" dirty="0">
              <a:solidFill>
                <a:srgbClr val="111724"/>
              </a:solidFill>
            </a:endParaRPr>
          </a:p>
          <a:p>
            <a:pPr marL="457200" indent="-457200">
              <a:buAutoNum type="arabicPeriod"/>
            </a:pPr>
            <a:r>
              <a:rPr lang="en-US" dirty="0">
                <a:solidFill>
                  <a:srgbClr val="111724"/>
                </a:solidFill>
              </a:rPr>
              <a:t>Define : </a:t>
            </a:r>
            <a:r>
              <a:rPr lang="ja-JP" altLang="en-US" dirty="0">
                <a:solidFill>
                  <a:srgbClr val="111724"/>
                </a:solidFill>
              </a:rPr>
              <a:t>課題を定義する</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解決策を特定する</a:t>
            </a:r>
            <a:endParaRPr lang="en-US" dirty="0">
              <a:solidFill>
                <a:srgbClr val="111724"/>
              </a:solidFill>
            </a:endParaRPr>
          </a:p>
          <a:p>
            <a:pPr marL="457200" indent="-457200">
              <a:buAutoNum type="arabicPeriod"/>
            </a:pPr>
            <a:r>
              <a:rPr lang="en-US" dirty="0">
                <a:solidFill>
                  <a:srgbClr val="111724"/>
                </a:solidFill>
              </a:rPr>
              <a:t>Refine : </a:t>
            </a:r>
            <a:r>
              <a:rPr lang="ja-JP" altLang="en-US" dirty="0">
                <a:solidFill>
                  <a:srgbClr val="111724"/>
                </a:solidFill>
              </a:rPr>
              <a:t>必然性と合理性を評価する</a:t>
            </a:r>
            <a:endParaRPr lang="en-US" dirty="0">
              <a:solidFill>
                <a:srgbClr val="111724"/>
              </a:solidFill>
            </a:endParaRPr>
          </a:p>
          <a:p>
            <a:pPr marL="457200" indent="-457200">
              <a:buAutoNum type="arabicPeriod"/>
            </a:pPr>
            <a:r>
              <a:rPr lang="en-US" dirty="0">
                <a:solidFill>
                  <a:srgbClr val="111724"/>
                </a:solidFill>
              </a:rPr>
              <a:t>Test/Iterate : </a:t>
            </a:r>
            <a:r>
              <a:rPr lang="ja-JP" altLang="en-US" dirty="0">
                <a:solidFill>
                  <a:srgbClr val="111724"/>
                </a:solidFill>
              </a:rPr>
              <a:t>評価指標を決める</a:t>
            </a:r>
            <a:endParaRPr lang="en-US" altLang="ja-JP" dirty="0">
              <a:solidFill>
                <a:srgbClr val="111724"/>
              </a:solidFill>
            </a:endParaRPr>
          </a:p>
          <a:p>
            <a:pPr marL="457200" indent="-457200">
              <a:buAutoNum type="arabicPeriod"/>
            </a:pPr>
            <a:r>
              <a:rPr lang="ja-JP" altLang="en-US" b="1" dirty="0">
                <a:solidFill>
                  <a:schemeClr val="accent2"/>
                </a:solidFill>
              </a:rPr>
              <a:t>仮説検証計画の作成</a:t>
            </a:r>
            <a:endParaRPr lang="en-US" altLang="ja-JP" b="1" dirty="0">
              <a:solidFill>
                <a:schemeClr val="accent2"/>
              </a:solidFill>
            </a:endParaRPr>
          </a:p>
        </p:txBody>
      </p:sp>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Day2 : </a:t>
            </a:r>
            <a:r>
              <a:rPr lang="ja-JP" altLang="en-US" dirty="0"/>
              <a:t>改善編</a:t>
            </a:r>
            <a:endParaRPr lang="en-US" dirty="0"/>
          </a:p>
        </p:txBody>
      </p:sp>
    </p:spTree>
    <p:extLst>
      <p:ext uri="{BB962C8B-B14F-4D97-AF65-F5344CB8AC3E}">
        <p14:creationId xmlns:p14="http://schemas.microsoft.com/office/powerpoint/2010/main" val="18454129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今後のマイルストンを作成する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23</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成長サイクルの実現に向けた </a:t>
            </a:r>
            <a:r>
              <a:rPr lang="en-US" altLang="ja-JP" dirty="0">
                <a:solidFill>
                  <a:schemeClr val="tx1"/>
                </a:solidFill>
              </a:rPr>
              <a:t>1~3 </a:t>
            </a:r>
            <a:r>
              <a:rPr lang="ja-JP" altLang="en-US" dirty="0">
                <a:solidFill>
                  <a:schemeClr val="tx1"/>
                </a:solidFill>
              </a:rPr>
              <a:t>ヵ月の計画を作成する。</a:t>
            </a:r>
            <a:endParaRPr lang="en-US" altLang="ja-JP"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5" name="矢印: 五方向 34">
            <a:extLst>
              <a:ext uri="{FF2B5EF4-FFF2-40B4-BE49-F238E27FC236}">
                <a16:creationId xmlns:a16="http://schemas.microsoft.com/office/drawing/2014/main" id="{3FCDE556-23F2-497E-8565-A28EEC269E51}"/>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6" name="四角形: 角を丸くする 35">
            <a:extLst>
              <a:ext uri="{FF2B5EF4-FFF2-40B4-BE49-F238E27FC236}">
                <a16:creationId xmlns:a16="http://schemas.microsoft.com/office/drawing/2014/main" id="{DA260152-F3A7-40CD-8A37-ACC71ED9511B}"/>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7" name="矢印: 五方向 36">
            <a:extLst>
              <a:ext uri="{FF2B5EF4-FFF2-40B4-BE49-F238E27FC236}">
                <a16:creationId xmlns:a16="http://schemas.microsoft.com/office/drawing/2014/main" id="{514FAB53-C96D-468F-AA69-4A5D90746493}"/>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8" name="矢印: 五方向 37">
            <a:extLst>
              <a:ext uri="{FF2B5EF4-FFF2-40B4-BE49-F238E27FC236}">
                <a16:creationId xmlns:a16="http://schemas.microsoft.com/office/drawing/2014/main" id="{8E627CCA-8548-47F1-91E8-16DB17E759BF}"/>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9" name="矢印: 五方向 38">
            <a:extLst>
              <a:ext uri="{FF2B5EF4-FFF2-40B4-BE49-F238E27FC236}">
                <a16:creationId xmlns:a16="http://schemas.microsoft.com/office/drawing/2014/main" id="{15DEE5CA-1C1C-4868-80DB-36112BE8FD98}"/>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40" name="四角形: 角を丸くする 39">
            <a:extLst>
              <a:ext uri="{FF2B5EF4-FFF2-40B4-BE49-F238E27FC236}">
                <a16:creationId xmlns:a16="http://schemas.microsoft.com/office/drawing/2014/main" id="{D2FBFA6A-2DE0-4FE2-9B40-2B7725176DBA}"/>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1" name="四角形: 角を丸くする 40">
            <a:extLst>
              <a:ext uri="{FF2B5EF4-FFF2-40B4-BE49-F238E27FC236}">
                <a16:creationId xmlns:a16="http://schemas.microsoft.com/office/drawing/2014/main" id="{EA2EC938-580B-4248-950F-8765B9B654C5}"/>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2" name="四角形: 角を丸くする 41">
            <a:extLst>
              <a:ext uri="{FF2B5EF4-FFF2-40B4-BE49-F238E27FC236}">
                <a16:creationId xmlns:a16="http://schemas.microsoft.com/office/drawing/2014/main" id="{9DE87DA5-11B4-4112-B912-21C288CC64DF}"/>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654EA8CD-A2E7-4018-9227-A8780E408338}"/>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856FA7A-B928-4D4D-A366-996B7BA0E0F6}"/>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6" name="楕円 45">
            <a:extLst>
              <a:ext uri="{FF2B5EF4-FFF2-40B4-BE49-F238E27FC236}">
                <a16:creationId xmlns:a16="http://schemas.microsoft.com/office/drawing/2014/main" id="{A3814319-2DB1-43CD-A420-9901A125661D}"/>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5010160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マイルストンの立て方</a:t>
            </a:r>
          </a:p>
        </p:txBody>
      </p:sp>
      <p:sp>
        <p:nvSpPr>
          <p:cNvPr id="25" name="コンテンツ プレースホルダー 24">
            <a:extLst>
              <a:ext uri="{FF2B5EF4-FFF2-40B4-BE49-F238E27FC236}">
                <a16:creationId xmlns:a16="http://schemas.microsoft.com/office/drawing/2014/main" id="{FD8B9124-F76B-4712-ABB0-6D2495E8F0DF}"/>
              </a:ext>
            </a:extLst>
          </p:cNvPr>
          <p:cNvSpPr>
            <a:spLocks noGrp="1"/>
          </p:cNvSpPr>
          <p:nvPr>
            <p:ph idx="1"/>
          </p:nvPr>
        </p:nvSpPr>
        <p:spPr>
          <a:xfrm>
            <a:off x="425038" y="1371600"/>
            <a:ext cx="11424062" cy="461665"/>
          </a:xfrm>
        </p:spPr>
        <p:txBody>
          <a:bodyPr/>
          <a:lstStyle/>
          <a:p>
            <a:r>
              <a:rPr lang="ja-JP" altLang="en-US" dirty="0"/>
              <a:t>どのマイルストンでもプラスの成果が得られるようにする。</a:t>
            </a:r>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24</a:t>
            </a:fld>
            <a:endParaRPr lang="en-US"/>
          </a:p>
        </p:txBody>
      </p:sp>
      <p:cxnSp>
        <p:nvCxnSpPr>
          <p:cNvPr id="29" name="直線コネクタ 28">
            <a:extLst>
              <a:ext uri="{FF2B5EF4-FFF2-40B4-BE49-F238E27FC236}">
                <a16:creationId xmlns:a16="http://schemas.microsoft.com/office/drawing/2014/main" id="{499D8D67-B703-4FF9-9492-24B8B6559C55}"/>
              </a:ext>
            </a:extLst>
          </p:cNvPr>
          <p:cNvCxnSpPr/>
          <p:nvPr/>
        </p:nvCxnSpPr>
        <p:spPr>
          <a:xfrm>
            <a:off x="6090213" y="2167853"/>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0" name="二等辺三角形 29">
            <a:extLst>
              <a:ext uri="{FF2B5EF4-FFF2-40B4-BE49-F238E27FC236}">
                <a16:creationId xmlns:a16="http://schemas.microsoft.com/office/drawing/2014/main" id="{51FA2A08-EE38-42A3-BBBF-45D913F758E1}"/>
              </a:ext>
            </a:extLst>
          </p:cNvPr>
          <p:cNvSpPr/>
          <p:nvPr/>
        </p:nvSpPr>
        <p:spPr>
          <a:xfrm rot="5400000">
            <a:off x="6107575" y="2156278"/>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1" name="矢印: 五方向 30">
            <a:extLst>
              <a:ext uri="{FF2B5EF4-FFF2-40B4-BE49-F238E27FC236}">
                <a16:creationId xmlns:a16="http://schemas.microsoft.com/office/drawing/2014/main" id="{F20276D5-8FCA-4582-9087-2F722BA6A601}"/>
              </a:ext>
            </a:extLst>
          </p:cNvPr>
          <p:cNvSpPr/>
          <p:nvPr/>
        </p:nvSpPr>
        <p:spPr>
          <a:xfrm>
            <a:off x="991563" y="215857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2" name="矢印: 五方向 31">
            <a:extLst>
              <a:ext uri="{FF2B5EF4-FFF2-40B4-BE49-F238E27FC236}">
                <a16:creationId xmlns:a16="http://schemas.microsoft.com/office/drawing/2014/main" id="{0C9E0AC7-5115-4098-B35E-0FBEC161C2A5}"/>
              </a:ext>
            </a:extLst>
          </p:cNvPr>
          <p:cNvSpPr/>
          <p:nvPr/>
        </p:nvSpPr>
        <p:spPr>
          <a:xfrm>
            <a:off x="991563" y="352432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3" name="矢印: 五方向 32">
            <a:extLst>
              <a:ext uri="{FF2B5EF4-FFF2-40B4-BE49-F238E27FC236}">
                <a16:creationId xmlns:a16="http://schemas.microsoft.com/office/drawing/2014/main" id="{96BFB5B0-27CA-48E9-A7F1-3067E17239D7}"/>
              </a:ext>
            </a:extLst>
          </p:cNvPr>
          <p:cNvSpPr/>
          <p:nvPr/>
        </p:nvSpPr>
        <p:spPr>
          <a:xfrm>
            <a:off x="991563" y="476153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34" name="直線コネクタ 33">
            <a:extLst>
              <a:ext uri="{FF2B5EF4-FFF2-40B4-BE49-F238E27FC236}">
                <a16:creationId xmlns:a16="http://schemas.microsoft.com/office/drawing/2014/main" id="{9ABEBC1A-1291-4830-9ECE-06B5EFA83EC2}"/>
              </a:ext>
            </a:extLst>
          </p:cNvPr>
          <p:cNvCxnSpPr/>
          <p:nvPr/>
        </p:nvCxnSpPr>
        <p:spPr>
          <a:xfrm>
            <a:off x="6108059" y="3552060"/>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5" name="二等辺三角形 34">
            <a:extLst>
              <a:ext uri="{FF2B5EF4-FFF2-40B4-BE49-F238E27FC236}">
                <a16:creationId xmlns:a16="http://schemas.microsoft.com/office/drawing/2014/main" id="{92F33429-1A5D-4A6C-9E21-5762B94231C2}"/>
              </a:ext>
            </a:extLst>
          </p:cNvPr>
          <p:cNvSpPr/>
          <p:nvPr/>
        </p:nvSpPr>
        <p:spPr>
          <a:xfrm rot="5400000">
            <a:off x="6125421" y="3540485"/>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右 37">
            <a:extLst>
              <a:ext uri="{FF2B5EF4-FFF2-40B4-BE49-F238E27FC236}">
                <a16:creationId xmlns:a16="http://schemas.microsoft.com/office/drawing/2014/main" id="{EF17896F-1A8B-4889-A962-E4D9FA004C74}"/>
              </a:ext>
            </a:extLst>
          </p:cNvPr>
          <p:cNvSpPr/>
          <p:nvPr/>
        </p:nvSpPr>
        <p:spPr>
          <a:xfrm>
            <a:off x="5359078" y="2329898"/>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9" name="矢印: 右 38">
            <a:extLst>
              <a:ext uri="{FF2B5EF4-FFF2-40B4-BE49-F238E27FC236}">
                <a16:creationId xmlns:a16="http://schemas.microsoft.com/office/drawing/2014/main" id="{520FE11C-0CE2-4F28-963A-304DBB2241A9}"/>
              </a:ext>
            </a:extLst>
          </p:cNvPr>
          <p:cNvSpPr/>
          <p:nvPr/>
        </p:nvSpPr>
        <p:spPr>
          <a:xfrm>
            <a:off x="5359078" y="3701436"/>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40" name="直線コネクタ 39">
            <a:extLst>
              <a:ext uri="{FF2B5EF4-FFF2-40B4-BE49-F238E27FC236}">
                <a16:creationId xmlns:a16="http://schemas.microsoft.com/office/drawing/2014/main" id="{56830A3F-8981-4877-B63F-12D3584A57AF}"/>
              </a:ext>
            </a:extLst>
          </p:cNvPr>
          <p:cNvCxnSpPr/>
          <p:nvPr/>
        </p:nvCxnSpPr>
        <p:spPr>
          <a:xfrm>
            <a:off x="6108059" y="4741776"/>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32D3A7DB-13C2-43CA-BE73-E7DA33237BAE}"/>
              </a:ext>
            </a:extLst>
          </p:cNvPr>
          <p:cNvSpPr/>
          <p:nvPr/>
        </p:nvSpPr>
        <p:spPr>
          <a:xfrm rot="5400000">
            <a:off x="6125421" y="4730201"/>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2" name="矢印: 右 41">
            <a:extLst>
              <a:ext uri="{FF2B5EF4-FFF2-40B4-BE49-F238E27FC236}">
                <a16:creationId xmlns:a16="http://schemas.microsoft.com/office/drawing/2014/main" id="{F7ADB4D5-7F0E-4105-9FAA-671957BF670F}"/>
              </a:ext>
            </a:extLst>
          </p:cNvPr>
          <p:cNvSpPr/>
          <p:nvPr/>
        </p:nvSpPr>
        <p:spPr>
          <a:xfrm>
            <a:off x="5359078" y="4891152"/>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3" name="思考の吹き出し: 雲形 42">
            <a:extLst>
              <a:ext uri="{FF2B5EF4-FFF2-40B4-BE49-F238E27FC236}">
                <a16:creationId xmlns:a16="http://schemas.microsoft.com/office/drawing/2014/main" id="{8EDB38F3-A53E-4614-8D53-066CF6A050F8}"/>
              </a:ext>
            </a:extLst>
          </p:cNvPr>
          <p:cNvSpPr/>
          <p:nvPr/>
        </p:nvSpPr>
        <p:spPr>
          <a:xfrm>
            <a:off x="6846782" y="4619677"/>
            <a:ext cx="5190635" cy="1599974"/>
          </a:xfrm>
          <a:prstGeom prst="cloudCallout">
            <a:avLst>
              <a:gd name="adj1" fmla="val -53349"/>
              <a:gd name="adj2" fmla="val -227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購入有無を分析し、生成方法の改善・評価・反映を実施。どれだけ反応が増えるか確認する</a:t>
            </a:r>
          </a:p>
        </p:txBody>
      </p:sp>
      <p:sp>
        <p:nvSpPr>
          <p:cNvPr id="44" name="思考の吹き出し: 雲形 43">
            <a:extLst>
              <a:ext uri="{FF2B5EF4-FFF2-40B4-BE49-F238E27FC236}">
                <a16:creationId xmlns:a16="http://schemas.microsoft.com/office/drawing/2014/main" id="{D8E838CD-0A85-48D5-AF3B-C116D2AC91FA}"/>
              </a:ext>
            </a:extLst>
          </p:cNvPr>
          <p:cNvSpPr/>
          <p:nvPr/>
        </p:nvSpPr>
        <p:spPr>
          <a:xfrm>
            <a:off x="6863809" y="3020013"/>
            <a:ext cx="5190635" cy="1599974"/>
          </a:xfrm>
          <a:prstGeom prst="cloudCallout">
            <a:avLst>
              <a:gd name="adj1" fmla="val -58981"/>
              <a:gd name="adj2" fmla="val 2911"/>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推薦メールを幅広に送り、 </a:t>
            </a:r>
            <a:r>
              <a:rPr kumimoji="1" lang="en-US" altLang="ja-JP" sz="2000" dirty="0">
                <a:solidFill>
                  <a:schemeClr val="tx1"/>
                </a:solidFill>
                <a:latin typeface="メイリオ" panose="020B0604030504040204" pitchFamily="50" charset="-128"/>
                <a:ea typeface="メイリオ" panose="020B0604030504040204" pitchFamily="50" charset="-128"/>
              </a:rPr>
              <a:t>1 </a:t>
            </a:r>
            <a:r>
              <a:rPr kumimoji="1" lang="ja-JP" altLang="en-US" sz="2000" dirty="0">
                <a:solidFill>
                  <a:schemeClr val="tx1"/>
                </a:solidFill>
                <a:latin typeface="メイリオ" panose="020B0604030504040204" pitchFamily="50" charset="-128"/>
                <a:ea typeface="メイリオ" panose="020B0604030504040204" pitchFamily="50" charset="-128"/>
              </a:rPr>
              <a:t>ヵ月以内に購入につながる数の差異を確認する</a:t>
            </a:r>
          </a:p>
        </p:txBody>
      </p:sp>
      <p:sp>
        <p:nvSpPr>
          <p:cNvPr id="45" name="思考の吹き出し: 雲形 44">
            <a:extLst>
              <a:ext uri="{FF2B5EF4-FFF2-40B4-BE49-F238E27FC236}">
                <a16:creationId xmlns:a16="http://schemas.microsoft.com/office/drawing/2014/main" id="{8935B3B2-F62F-4ECD-8BBE-FB3DF31557BB}"/>
              </a:ext>
            </a:extLst>
          </p:cNvPr>
          <p:cNvSpPr/>
          <p:nvPr/>
        </p:nvSpPr>
        <p:spPr>
          <a:xfrm>
            <a:off x="6950956" y="1615605"/>
            <a:ext cx="5102148" cy="1357294"/>
          </a:xfrm>
          <a:prstGeom prst="cloudCallout">
            <a:avLst>
              <a:gd name="adj1" fmla="val -56168"/>
              <a:gd name="adj2" fmla="val 1349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生成した推薦メールを送り、購入につながるか確認する</a:t>
            </a:r>
          </a:p>
        </p:txBody>
      </p:sp>
      <p:sp>
        <p:nvSpPr>
          <p:cNvPr id="46" name="四角形: 角を丸くする 45">
            <a:extLst>
              <a:ext uri="{FF2B5EF4-FFF2-40B4-BE49-F238E27FC236}">
                <a16:creationId xmlns:a16="http://schemas.microsoft.com/office/drawing/2014/main" id="{CF7F0549-A597-4C03-8E83-A175391E7AEB}"/>
              </a:ext>
            </a:extLst>
          </p:cNvPr>
          <p:cNvSpPr/>
          <p:nvPr/>
        </p:nvSpPr>
        <p:spPr>
          <a:xfrm>
            <a:off x="3210288" y="2167853"/>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47" name="四角形: 角を丸くする 46">
            <a:extLst>
              <a:ext uri="{FF2B5EF4-FFF2-40B4-BE49-F238E27FC236}">
                <a16:creationId xmlns:a16="http://schemas.microsoft.com/office/drawing/2014/main" id="{748A33A9-E157-4B77-837A-99BAF0D35B98}"/>
              </a:ext>
            </a:extLst>
          </p:cNvPr>
          <p:cNvSpPr/>
          <p:nvPr/>
        </p:nvSpPr>
        <p:spPr>
          <a:xfrm>
            <a:off x="3210288" y="351600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48" name="四角形: 角を丸くする 47">
            <a:extLst>
              <a:ext uri="{FF2B5EF4-FFF2-40B4-BE49-F238E27FC236}">
                <a16:creationId xmlns:a16="http://schemas.microsoft.com/office/drawing/2014/main" id="{E64DDFEC-C5CD-45DD-B4E7-0A4A87679068}"/>
              </a:ext>
            </a:extLst>
          </p:cNvPr>
          <p:cNvSpPr/>
          <p:nvPr/>
        </p:nvSpPr>
        <p:spPr>
          <a:xfrm>
            <a:off x="3210288" y="4761536"/>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28" name="直線矢印コネクタ 27">
            <a:extLst>
              <a:ext uri="{FF2B5EF4-FFF2-40B4-BE49-F238E27FC236}">
                <a16:creationId xmlns:a16="http://schemas.microsoft.com/office/drawing/2014/main" id="{059614E5-27A5-44CB-88F4-21040B6772A8}"/>
              </a:ext>
            </a:extLst>
          </p:cNvPr>
          <p:cNvCxnSpPr>
            <a:cxnSpLocks/>
          </p:cNvCxnSpPr>
          <p:nvPr/>
        </p:nvCxnSpPr>
        <p:spPr>
          <a:xfrm>
            <a:off x="555584" y="2158579"/>
            <a:ext cx="0" cy="22069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238B8B0-3719-4E53-B891-602C96036392}"/>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0" name="楕円 49">
            <a:extLst>
              <a:ext uri="{FF2B5EF4-FFF2-40B4-BE49-F238E27FC236}">
                <a16:creationId xmlns:a16="http://schemas.microsoft.com/office/drawing/2014/main" id="{ED8268FE-A812-456D-BC42-2D4DBDEB5746}"/>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956793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kumimoji="1" lang="ja-JP" altLang="en-US" dirty="0"/>
              <a:t>成長サイクルに沿ったマイルストンを立てる</a:t>
            </a:r>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031325"/>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①テキストからの画像生成機能はユーザーに使われるか </a:t>
            </a:r>
            <a:r>
              <a:rPr kumimoji="1" lang="en-US" altLang="ja-JP" dirty="0"/>
              <a:t>? </a:t>
            </a:r>
          </a:p>
          <a:p>
            <a:r>
              <a:rPr kumimoji="1" lang="ja-JP" altLang="en-US" dirty="0"/>
              <a:t>②画像生成機能を使ったユーザーの画像編集機能課金率は有意に高いか </a:t>
            </a:r>
            <a:r>
              <a:rPr kumimoji="1" lang="en-US" altLang="ja-JP" dirty="0"/>
              <a:t>? </a:t>
            </a:r>
          </a:p>
          <a:p>
            <a:r>
              <a:rPr kumimoji="1" lang="ja-JP" altLang="en-US" dirty="0"/>
              <a:t>③ニーズに特化したモデルは、通常よりターゲットのユーザーに使われるか </a:t>
            </a:r>
            <a:r>
              <a:rPr kumimoji="1"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25</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4256154" y="4535227"/>
            <a:ext cx="2700508"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②ビジネスの課題</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①顧客の課題</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a:solidFill>
              <a:schemeClr val="tx1"/>
            </a:solidFill>
            <a:prstDash val="dash"/>
          </a:ln>
        </p:spPr>
        <p:txBody>
          <a:bodyPr wrap="square" lIns="0" rIns="0" rtlCol="0">
            <a:spAutoFit/>
          </a:bodyPr>
          <a:lstStyle/>
          <a:p>
            <a:pPr algn="ctr"/>
            <a:r>
              <a:rPr kumimoji="1" lang="ja-JP" altLang="en-US" sz="2400" dirty="0"/>
              <a:t>③モデルの課題</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9" name="テキスト ボックス 18">
            <a:extLst>
              <a:ext uri="{FF2B5EF4-FFF2-40B4-BE49-F238E27FC236}">
                <a16:creationId xmlns:a16="http://schemas.microsoft.com/office/drawing/2014/main" id="{8FC737BC-57E7-4A84-825C-6D128465BA91}"/>
              </a:ext>
            </a:extLst>
          </p:cNvPr>
          <p:cNvSpPr txBox="1"/>
          <p:nvPr/>
        </p:nvSpPr>
        <p:spPr>
          <a:xfrm rot="20869954">
            <a:off x="2040018" y="3846933"/>
            <a:ext cx="1361732" cy="369332"/>
          </a:xfrm>
          <a:prstGeom prst="rect">
            <a:avLst/>
          </a:prstGeom>
          <a:noFill/>
        </p:spPr>
        <p:txBody>
          <a:bodyPr wrap="square" lIns="0" rIns="0" rtlCol="0">
            <a:spAutoFit/>
          </a:bodyPr>
          <a:lstStyle/>
          <a:p>
            <a:pPr algn="ctr"/>
            <a:r>
              <a:rPr kumimoji="1" lang="ja-JP" altLang="en-US" b="1" dirty="0"/>
              <a:t>解決 </a:t>
            </a:r>
            <a:r>
              <a:rPr kumimoji="1" lang="en-US" altLang="ja-JP" b="1" dirty="0"/>
              <a:t>?</a:t>
            </a:r>
            <a:endParaRPr kumimoji="1" lang="ja-JP" altLang="en-US" b="1" dirty="0"/>
          </a:p>
        </p:txBody>
      </p:sp>
      <p:sp>
        <p:nvSpPr>
          <p:cNvPr id="20" name="テキスト ボックス 19">
            <a:extLst>
              <a:ext uri="{FF2B5EF4-FFF2-40B4-BE49-F238E27FC236}">
                <a16:creationId xmlns:a16="http://schemas.microsoft.com/office/drawing/2014/main" id="{9D63AAD8-43F5-42A6-8D48-BFC0752F9EBC}"/>
              </a:ext>
            </a:extLst>
          </p:cNvPr>
          <p:cNvSpPr txBox="1"/>
          <p:nvPr/>
        </p:nvSpPr>
        <p:spPr>
          <a:xfrm rot="20869954">
            <a:off x="5854933" y="3846933"/>
            <a:ext cx="1361732" cy="369332"/>
          </a:xfrm>
          <a:prstGeom prst="rect">
            <a:avLst/>
          </a:prstGeom>
          <a:noFill/>
        </p:spPr>
        <p:txBody>
          <a:bodyPr wrap="square" lIns="0" rIns="0" rtlCol="0">
            <a:spAutoFit/>
          </a:bodyPr>
          <a:lstStyle/>
          <a:p>
            <a:pPr algn="ctr"/>
            <a:r>
              <a:rPr kumimoji="1" lang="ja-JP" altLang="en-US" b="1" dirty="0"/>
              <a:t>解決 </a:t>
            </a:r>
            <a:r>
              <a:rPr kumimoji="1" lang="en-US" altLang="ja-JP" b="1" dirty="0"/>
              <a:t>?</a:t>
            </a:r>
            <a:endParaRPr kumimoji="1" lang="ja-JP" altLang="en-US" b="1" dirty="0"/>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7C0267D4-3BC9-4F23-8758-65D49BAE9A8C}"/>
              </a:ext>
            </a:extLst>
          </p:cNvPr>
          <p:cNvSpPr txBox="1"/>
          <p:nvPr/>
        </p:nvSpPr>
        <p:spPr>
          <a:xfrm rot="20869954">
            <a:off x="5150440" y="6163485"/>
            <a:ext cx="1361732" cy="369332"/>
          </a:xfrm>
          <a:prstGeom prst="rect">
            <a:avLst/>
          </a:prstGeom>
          <a:noFill/>
        </p:spPr>
        <p:txBody>
          <a:bodyPr wrap="square" lIns="0" rIns="0" rtlCol="0">
            <a:spAutoFit/>
          </a:bodyPr>
          <a:lstStyle/>
          <a:p>
            <a:pPr algn="ctr"/>
            <a:r>
              <a:rPr kumimoji="1" lang="ja-JP" altLang="en-US" b="1" dirty="0"/>
              <a:t>より解決 </a:t>
            </a:r>
            <a:r>
              <a:rPr kumimoji="1" lang="en-US" altLang="ja-JP" b="1" dirty="0"/>
              <a:t>?</a:t>
            </a:r>
            <a:endParaRPr kumimoji="1" lang="ja-JP" altLang="en-US" b="1" dirty="0"/>
          </a:p>
        </p:txBody>
      </p:sp>
    </p:spTree>
    <p:extLst>
      <p:ext uri="{BB962C8B-B14F-4D97-AF65-F5344CB8AC3E}">
        <p14:creationId xmlns:p14="http://schemas.microsoft.com/office/powerpoint/2010/main" val="16867230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マイルストンを決める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26</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Test/Iterate </a:t>
            </a:r>
            <a:r>
              <a:rPr lang="ja-JP" altLang="en-US" dirty="0"/>
              <a:t>の結果をベースにマイルストンを決める。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6" name="矢印: 五方向 35">
            <a:extLst>
              <a:ext uri="{FF2B5EF4-FFF2-40B4-BE49-F238E27FC236}">
                <a16:creationId xmlns:a16="http://schemas.microsoft.com/office/drawing/2014/main" id="{9ED2D090-EAA8-453A-93DC-B9DBAD80A485}"/>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7" name="矢印: 五方向 36">
            <a:extLst>
              <a:ext uri="{FF2B5EF4-FFF2-40B4-BE49-F238E27FC236}">
                <a16:creationId xmlns:a16="http://schemas.microsoft.com/office/drawing/2014/main" id="{9798BC9D-3420-4246-9B29-FF002B95D4A7}"/>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8" name="矢印: 五方向 37">
            <a:extLst>
              <a:ext uri="{FF2B5EF4-FFF2-40B4-BE49-F238E27FC236}">
                <a16:creationId xmlns:a16="http://schemas.microsoft.com/office/drawing/2014/main" id="{709C2E06-D9DF-4B63-A196-7550B65F3B8A}"/>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39" name="四角形: 角を丸くする 38">
            <a:extLst>
              <a:ext uri="{FF2B5EF4-FFF2-40B4-BE49-F238E27FC236}">
                <a16:creationId xmlns:a16="http://schemas.microsoft.com/office/drawing/2014/main" id="{0DA71598-B0F6-470B-AC18-D661836A021D}"/>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0" name="四角形: 角を丸くする 39">
            <a:extLst>
              <a:ext uri="{FF2B5EF4-FFF2-40B4-BE49-F238E27FC236}">
                <a16:creationId xmlns:a16="http://schemas.microsoft.com/office/drawing/2014/main" id="{E40E8635-3B9F-4763-860C-5DD348625D9C}"/>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1" name="四角形: 角を丸くする 40">
            <a:extLst>
              <a:ext uri="{FF2B5EF4-FFF2-40B4-BE49-F238E27FC236}">
                <a16:creationId xmlns:a16="http://schemas.microsoft.com/office/drawing/2014/main" id="{7B5A081D-7FDC-4CD4-A625-262BA464B147}"/>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cxnSp>
        <p:nvCxnSpPr>
          <p:cNvPr id="44" name="直線矢印コネクタ 43">
            <a:extLst>
              <a:ext uri="{FF2B5EF4-FFF2-40B4-BE49-F238E27FC236}">
                <a16:creationId xmlns:a16="http://schemas.microsoft.com/office/drawing/2014/main" id="{82F334B7-C52E-4438-9EFE-EF45A99B8757}"/>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03A36468-B62A-44C8-ACCD-7FE6EE09ECA1}"/>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6" name="楕円 45">
            <a:extLst>
              <a:ext uri="{FF2B5EF4-FFF2-40B4-BE49-F238E27FC236}">
                <a16:creationId xmlns:a16="http://schemas.microsoft.com/office/drawing/2014/main" id="{23041294-F58B-425A-9D54-8FD96C2719D7}"/>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34478754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マイルストンを決める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379717" cy="461665"/>
          </a:xfrm>
        </p:spPr>
        <p:txBody>
          <a:bodyPr/>
          <a:lstStyle/>
          <a:p>
            <a:r>
              <a:rPr lang="en-US" altLang="ja-JP" dirty="0"/>
              <a:t>Test/Iterate </a:t>
            </a:r>
            <a:r>
              <a:rPr lang="ja-JP" altLang="en-US" dirty="0"/>
              <a:t>の結果をベースにマイルストンを決める。</a:t>
            </a:r>
            <a:endParaRPr lang="en-US" altLang="ja-JP" dirty="0"/>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b="1" dirty="0" err="1">
                <a:solidFill>
                  <a:schemeClr val="accent2"/>
                </a:solidFill>
              </a:rPr>
              <a:t>Todo</a:t>
            </a:r>
            <a:endParaRPr kumimoji="1" lang="ja-JP" altLang="en-US" b="1" dirty="0" err="1">
              <a:solidFill>
                <a:schemeClr val="accent2"/>
              </a:solidFill>
            </a:endParaRPr>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6" name="矢印: 五方向 35">
            <a:extLst>
              <a:ext uri="{FF2B5EF4-FFF2-40B4-BE49-F238E27FC236}">
                <a16:creationId xmlns:a16="http://schemas.microsoft.com/office/drawing/2014/main" id="{9ED2D090-EAA8-453A-93DC-B9DBAD80A485}"/>
              </a:ext>
            </a:extLst>
          </p:cNvPr>
          <p:cNvSpPr/>
          <p:nvPr/>
        </p:nvSpPr>
        <p:spPr>
          <a:xfrm>
            <a:off x="991563" y="3246926"/>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7" name="矢印: 五方向 36">
            <a:extLst>
              <a:ext uri="{FF2B5EF4-FFF2-40B4-BE49-F238E27FC236}">
                <a16:creationId xmlns:a16="http://schemas.microsoft.com/office/drawing/2014/main" id="{9798BC9D-3420-4246-9B29-FF002B95D4A7}"/>
              </a:ext>
            </a:extLst>
          </p:cNvPr>
          <p:cNvSpPr/>
          <p:nvPr/>
        </p:nvSpPr>
        <p:spPr>
          <a:xfrm>
            <a:off x="991563" y="405788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8" name="矢印: 五方向 37">
            <a:extLst>
              <a:ext uri="{FF2B5EF4-FFF2-40B4-BE49-F238E27FC236}">
                <a16:creationId xmlns:a16="http://schemas.microsoft.com/office/drawing/2014/main" id="{709C2E06-D9DF-4B63-A196-7550B65F3B8A}"/>
              </a:ext>
            </a:extLst>
          </p:cNvPr>
          <p:cNvSpPr/>
          <p:nvPr/>
        </p:nvSpPr>
        <p:spPr>
          <a:xfrm>
            <a:off x="991563" y="491054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39" name="四角形: 角を丸くする 38">
            <a:extLst>
              <a:ext uri="{FF2B5EF4-FFF2-40B4-BE49-F238E27FC236}">
                <a16:creationId xmlns:a16="http://schemas.microsoft.com/office/drawing/2014/main" id="{0DA71598-B0F6-470B-AC18-D661836A021D}"/>
              </a:ext>
            </a:extLst>
          </p:cNvPr>
          <p:cNvSpPr/>
          <p:nvPr/>
        </p:nvSpPr>
        <p:spPr>
          <a:xfrm>
            <a:off x="3210288" y="3246926"/>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顧客の明確な</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反応を確認</a:t>
            </a:r>
          </a:p>
        </p:txBody>
      </p:sp>
      <p:sp>
        <p:nvSpPr>
          <p:cNvPr id="40" name="四角形: 角を丸くする 39">
            <a:extLst>
              <a:ext uri="{FF2B5EF4-FFF2-40B4-BE49-F238E27FC236}">
                <a16:creationId xmlns:a16="http://schemas.microsoft.com/office/drawing/2014/main" id="{E40E8635-3B9F-4763-860C-5DD348625D9C}"/>
              </a:ext>
            </a:extLst>
          </p:cNvPr>
          <p:cNvSpPr/>
          <p:nvPr/>
        </p:nvSpPr>
        <p:spPr>
          <a:xfrm>
            <a:off x="3210288" y="4063669"/>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 </a:t>
            </a:r>
            <a:r>
              <a:rPr kumimoji="1" lang="en-US" altLang="ja-JP" b="1" dirty="0">
                <a:solidFill>
                  <a:schemeClr val="accent2"/>
                </a:solidFill>
                <a:latin typeface="メイリオ" panose="020B0604030504040204" pitchFamily="50" charset="-128"/>
                <a:ea typeface="メイリオ" panose="020B0604030504040204" pitchFamily="50" charset="-128"/>
              </a:rPr>
              <a:t>KPI </a:t>
            </a:r>
            <a:r>
              <a:rPr kumimoji="1" lang="ja-JP" altLang="en-US" b="1" dirty="0">
                <a:solidFill>
                  <a:schemeClr val="accent2"/>
                </a:solidFill>
                <a:latin typeface="メイリオ" panose="020B0604030504040204" pitchFamily="50" charset="-128"/>
                <a:ea typeface="メイリオ" panose="020B0604030504040204" pitchFamily="50" charset="-128"/>
              </a:rPr>
              <a:t>の</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改善を確認</a:t>
            </a:r>
          </a:p>
        </p:txBody>
      </p:sp>
      <p:sp>
        <p:nvSpPr>
          <p:cNvPr id="41" name="四角形: 角を丸くする 40">
            <a:extLst>
              <a:ext uri="{FF2B5EF4-FFF2-40B4-BE49-F238E27FC236}">
                <a16:creationId xmlns:a16="http://schemas.microsoft.com/office/drawing/2014/main" id="{7B5A081D-7FDC-4CD4-A625-262BA464B147}"/>
              </a:ext>
            </a:extLst>
          </p:cNvPr>
          <p:cNvSpPr/>
          <p:nvPr/>
        </p:nvSpPr>
        <p:spPr>
          <a:xfrm>
            <a:off x="3210288" y="4868838"/>
            <a:ext cx="2075726"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モデル改善による反応の改善を確認</a:t>
            </a:r>
          </a:p>
        </p:txBody>
      </p:sp>
      <p:sp>
        <p:nvSpPr>
          <p:cNvPr id="42" name="吹き出し: 円形 41">
            <a:extLst>
              <a:ext uri="{FF2B5EF4-FFF2-40B4-BE49-F238E27FC236}">
                <a16:creationId xmlns:a16="http://schemas.microsoft.com/office/drawing/2014/main" id="{FAA6901F-21BB-4D67-8C2E-A849AEEE8497}"/>
              </a:ext>
            </a:extLst>
          </p:cNvPr>
          <p:cNvSpPr/>
          <p:nvPr/>
        </p:nvSpPr>
        <p:spPr>
          <a:xfrm>
            <a:off x="7266850" y="4217188"/>
            <a:ext cx="2349661" cy="1384167"/>
          </a:xfrm>
          <a:prstGeom prst="wedgeEllipseCallout">
            <a:avLst>
              <a:gd name="adj1" fmla="val -69601"/>
              <a:gd name="adj2" fmla="val -73804"/>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タスク</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完了条件</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期限</a:t>
            </a:r>
            <a:endParaRPr kumimoji="1" lang="en-US" altLang="ja-JP" b="1" dirty="0">
              <a:solidFill>
                <a:schemeClr val="accent2"/>
              </a:solidFill>
              <a:latin typeface="メイリオ" panose="020B0604030504040204" pitchFamily="50" charset="-128"/>
              <a:ea typeface="メイリオ" panose="020B0604030504040204" pitchFamily="50" charset="-128"/>
            </a:endParaRPr>
          </a:p>
          <a:p>
            <a:pPr algn="ctr"/>
            <a:r>
              <a:rPr kumimoji="1" lang="ja-JP" altLang="en-US" b="1" dirty="0">
                <a:solidFill>
                  <a:schemeClr val="accent2"/>
                </a:solidFill>
                <a:latin typeface="メイリオ" panose="020B0604030504040204" pitchFamily="50" charset="-128"/>
                <a:ea typeface="メイリオ" panose="020B0604030504040204" pitchFamily="50" charset="-128"/>
              </a:rPr>
              <a:t>担当</a:t>
            </a:r>
          </a:p>
        </p:txBody>
      </p:sp>
      <p:cxnSp>
        <p:nvCxnSpPr>
          <p:cNvPr id="45" name="直線矢印コネクタ 44">
            <a:extLst>
              <a:ext uri="{FF2B5EF4-FFF2-40B4-BE49-F238E27FC236}">
                <a16:creationId xmlns:a16="http://schemas.microsoft.com/office/drawing/2014/main" id="{79E49241-8360-437C-A79E-E60364BBFF00}"/>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4E92DE0-BB22-424F-A50E-863ECFB2F774}"/>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47" name="楕円 46">
            <a:extLst>
              <a:ext uri="{FF2B5EF4-FFF2-40B4-BE49-F238E27FC236}">
                <a16:creationId xmlns:a16="http://schemas.microsoft.com/office/drawing/2014/main" id="{0326469B-43BA-44B8-A58E-2F891462CDE1}"/>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808136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担当タスクを決める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28</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599" y="1090225"/>
            <a:ext cx="11149779" cy="830997"/>
          </a:xfrm>
        </p:spPr>
        <p:txBody>
          <a:bodyPr/>
          <a:lstStyle/>
          <a:p>
            <a:r>
              <a:rPr lang="ja-JP" altLang="en-US" dirty="0"/>
              <a:t>定期的な進捗会議とマイルストン完了時点での </a:t>
            </a:r>
            <a:r>
              <a:rPr lang="en-US" altLang="ja-JP" dirty="0"/>
              <a:t>CXO </a:t>
            </a:r>
            <a:r>
              <a:rPr lang="ja-JP" altLang="en-US" dirty="0"/>
              <a:t>報告の日付を</a:t>
            </a:r>
            <a:r>
              <a:rPr lang="ja-JP" altLang="en-US" b="1" dirty="0">
                <a:solidFill>
                  <a:schemeClr val="accent2"/>
                </a:solidFill>
              </a:rPr>
              <a:t>ワークショップ内でスケジューラーに設定する</a:t>
            </a:r>
            <a:r>
              <a:rPr lang="ja-JP" altLang="en-US" dirty="0"/>
              <a:t>。</a:t>
            </a:r>
            <a:endParaRPr lang="ja-JP" altLang="en-US" dirty="0">
              <a:solidFill>
                <a:schemeClr val="tx1"/>
              </a:solidFill>
            </a:endParaRP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pic>
        <p:nvPicPr>
          <p:cNvPr id="34" name="グラフィックス 33" descr="ストップウォッチ 単色塗りつぶし">
            <a:extLst>
              <a:ext uri="{FF2B5EF4-FFF2-40B4-BE49-F238E27FC236}">
                <a16:creationId xmlns:a16="http://schemas.microsoft.com/office/drawing/2014/main" id="{BB684034-1376-4B21-9D3E-735C6EF3E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5" name="テキスト ボックス 34">
            <a:extLst>
              <a:ext uri="{FF2B5EF4-FFF2-40B4-BE49-F238E27FC236}">
                <a16:creationId xmlns:a16="http://schemas.microsoft.com/office/drawing/2014/main" id="{E6FD1AA7-4604-48ED-AC46-B378A7A932FE}"/>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36" name="直線コネクタ 35">
            <a:extLst>
              <a:ext uri="{FF2B5EF4-FFF2-40B4-BE49-F238E27FC236}">
                <a16:creationId xmlns:a16="http://schemas.microsoft.com/office/drawing/2014/main" id="{343F22F3-B4E3-454A-8765-5C1A2DB8E6AE}"/>
              </a:ext>
            </a:extLst>
          </p:cNvPr>
          <p:cNvCxnSpPr/>
          <p:nvPr/>
        </p:nvCxnSpPr>
        <p:spPr>
          <a:xfrm>
            <a:off x="520861" y="3984680"/>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7" name="四角形: 角を丸くする 36">
            <a:extLst>
              <a:ext uri="{FF2B5EF4-FFF2-40B4-BE49-F238E27FC236}">
                <a16:creationId xmlns:a16="http://schemas.microsoft.com/office/drawing/2014/main" id="{22715402-CBD9-46E6-BA15-0C5812C9830F}"/>
              </a:ext>
            </a:extLst>
          </p:cNvPr>
          <p:cNvSpPr/>
          <p:nvPr/>
        </p:nvSpPr>
        <p:spPr>
          <a:xfrm>
            <a:off x="9016181" y="3798996"/>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 </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38" name="直線コネクタ 37">
            <a:extLst>
              <a:ext uri="{FF2B5EF4-FFF2-40B4-BE49-F238E27FC236}">
                <a16:creationId xmlns:a16="http://schemas.microsoft.com/office/drawing/2014/main" id="{35DA0DE2-519A-4F44-B710-A13ADC710595}"/>
              </a:ext>
            </a:extLst>
          </p:cNvPr>
          <p:cNvCxnSpPr/>
          <p:nvPr/>
        </p:nvCxnSpPr>
        <p:spPr>
          <a:xfrm>
            <a:off x="520861" y="4797083"/>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39" name="四角形: 角を丸くする 38">
            <a:extLst>
              <a:ext uri="{FF2B5EF4-FFF2-40B4-BE49-F238E27FC236}">
                <a16:creationId xmlns:a16="http://schemas.microsoft.com/office/drawing/2014/main" id="{824AEF41-70D9-44E0-8EA3-49D401949D1B}"/>
              </a:ext>
            </a:extLst>
          </p:cNvPr>
          <p:cNvSpPr/>
          <p:nvPr/>
        </p:nvSpPr>
        <p:spPr>
          <a:xfrm>
            <a:off x="9016181" y="4611399"/>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cxnSp>
        <p:nvCxnSpPr>
          <p:cNvPr id="40" name="直線コネクタ 39">
            <a:extLst>
              <a:ext uri="{FF2B5EF4-FFF2-40B4-BE49-F238E27FC236}">
                <a16:creationId xmlns:a16="http://schemas.microsoft.com/office/drawing/2014/main" id="{90ECDF0A-C1D9-47C1-B8EF-E9808C5A028F}"/>
              </a:ext>
            </a:extLst>
          </p:cNvPr>
          <p:cNvCxnSpPr/>
          <p:nvPr/>
        </p:nvCxnSpPr>
        <p:spPr>
          <a:xfrm>
            <a:off x="520861" y="5644081"/>
            <a:ext cx="11061539" cy="0"/>
          </a:xfrm>
          <a:prstGeom prst="line">
            <a:avLst/>
          </a:prstGeom>
          <a:ln w="9525"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E473D1AB-FE70-406A-AF61-97D3BC390F41}"/>
              </a:ext>
            </a:extLst>
          </p:cNvPr>
          <p:cNvSpPr/>
          <p:nvPr/>
        </p:nvSpPr>
        <p:spPr>
          <a:xfrm>
            <a:off x="9016181" y="5458397"/>
            <a:ext cx="2471693"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b="1" dirty="0">
                <a:solidFill>
                  <a:schemeClr val="accent2"/>
                </a:solidFill>
                <a:latin typeface="メイリオ" panose="020B0604030504040204" pitchFamily="50" charset="-128"/>
                <a:ea typeface="メイリオ" panose="020B0604030504040204" pitchFamily="50" charset="-128"/>
              </a:rPr>
              <a:t>CXO </a:t>
            </a:r>
            <a:r>
              <a:rPr kumimoji="1" lang="ja-JP" altLang="en-US" b="1" dirty="0">
                <a:solidFill>
                  <a:schemeClr val="accent2"/>
                </a:solidFill>
                <a:latin typeface="メイリオ" panose="020B0604030504040204" pitchFamily="50" charset="-128"/>
                <a:ea typeface="メイリオ" panose="020B0604030504040204" pitchFamily="50" charset="-128"/>
              </a:rPr>
              <a:t>報告</a:t>
            </a:r>
            <a:r>
              <a:rPr kumimoji="1" lang="en-US" altLang="ja-JP" b="1" dirty="0">
                <a:solidFill>
                  <a:schemeClr val="accent2"/>
                </a:solidFill>
                <a:latin typeface="メイリオ" panose="020B0604030504040204" pitchFamily="50" charset="-128"/>
                <a:ea typeface="メイリオ" panose="020B0604030504040204" pitchFamily="50" charset="-128"/>
              </a:rPr>
              <a:t>: x/x</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sp>
        <p:nvSpPr>
          <p:cNvPr id="44" name="四角形: 角を丸くする 43">
            <a:extLst>
              <a:ext uri="{FF2B5EF4-FFF2-40B4-BE49-F238E27FC236}">
                <a16:creationId xmlns:a16="http://schemas.microsoft.com/office/drawing/2014/main" id="{8553CE26-A468-4128-AE79-B103F19DA324}"/>
              </a:ext>
            </a:extLst>
          </p:cNvPr>
          <p:cNvSpPr/>
          <p:nvPr/>
        </p:nvSpPr>
        <p:spPr>
          <a:xfrm>
            <a:off x="6096000" y="3388644"/>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5" name="四角形: 角を丸くする 44">
            <a:extLst>
              <a:ext uri="{FF2B5EF4-FFF2-40B4-BE49-F238E27FC236}">
                <a16:creationId xmlns:a16="http://schemas.microsoft.com/office/drawing/2014/main" id="{865BD90B-DB41-4D2E-B87B-A847A8076402}"/>
              </a:ext>
            </a:extLst>
          </p:cNvPr>
          <p:cNvSpPr/>
          <p:nvPr/>
        </p:nvSpPr>
        <p:spPr>
          <a:xfrm>
            <a:off x="6096000" y="4175247"/>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6" name="四角形: 角を丸くする 45">
            <a:extLst>
              <a:ext uri="{FF2B5EF4-FFF2-40B4-BE49-F238E27FC236}">
                <a16:creationId xmlns:a16="http://schemas.microsoft.com/office/drawing/2014/main" id="{7A69F532-5E31-448A-AC48-6C6A0A1E7727}"/>
              </a:ext>
            </a:extLst>
          </p:cNvPr>
          <p:cNvSpPr/>
          <p:nvPr/>
        </p:nvSpPr>
        <p:spPr>
          <a:xfrm>
            <a:off x="6096000" y="5012683"/>
            <a:ext cx="5391874" cy="370876"/>
          </a:xfrm>
          <a:prstGeom prst="round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毎週 </a:t>
            </a:r>
            <a:r>
              <a:rPr kumimoji="1" lang="en-US" altLang="ja-JP" dirty="0">
                <a:solidFill>
                  <a:schemeClr val="tx1"/>
                </a:solidFill>
              </a:rPr>
              <a:t>x </a:t>
            </a:r>
            <a:r>
              <a:rPr kumimoji="1" lang="ja-JP" altLang="en-US" dirty="0">
                <a:solidFill>
                  <a:schemeClr val="tx1"/>
                </a:solidFill>
                <a:latin typeface="メイリオ" panose="020B0604030504040204" pitchFamily="50" charset="-128"/>
                <a:ea typeface="メイリオ" panose="020B0604030504040204" pitchFamily="50" charset="-128"/>
              </a:rPr>
              <a:t>曜日</a:t>
            </a:r>
            <a:r>
              <a:rPr kumimoji="1" lang="ja-JP" altLang="en-US" dirty="0">
                <a:solidFill>
                  <a:schemeClr val="tx1"/>
                </a:solidFill>
              </a:rPr>
              <a:t> </a:t>
            </a:r>
            <a:r>
              <a:rPr kumimoji="1" lang="en-US" altLang="ja-JP" dirty="0">
                <a:solidFill>
                  <a:schemeClr val="tx1"/>
                </a:solidFill>
              </a:rPr>
              <a:t>00:00-00:00 </a:t>
            </a:r>
            <a:r>
              <a:rPr kumimoji="1" lang="ja-JP" altLang="en-US" dirty="0">
                <a:solidFill>
                  <a:schemeClr val="tx1"/>
                </a:solidFill>
              </a:rPr>
              <a:t>で進捗確認</a:t>
            </a:r>
            <a:endParaRPr kumimoji="1" lang="ja-JP" altLang="en-US" b="1" dirty="0">
              <a:solidFill>
                <a:schemeClr val="tx1"/>
              </a:solidFill>
              <a:latin typeface="メイリオ" panose="020B0604030504040204" pitchFamily="50" charset="-128"/>
              <a:ea typeface="メイリオ" panose="020B0604030504040204" pitchFamily="50" charset="-128"/>
            </a:endParaRPr>
          </a:p>
        </p:txBody>
      </p:sp>
      <p:sp>
        <p:nvSpPr>
          <p:cNvPr id="43" name="矢印: 五方向 42">
            <a:extLst>
              <a:ext uri="{FF2B5EF4-FFF2-40B4-BE49-F238E27FC236}">
                <a16:creationId xmlns:a16="http://schemas.microsoft.com/office/drawing/2014/main" id="{797D4B43-218C-4F92-B0ED-FEA6719F893C}"/>
              </a:ext>
            </a:extLst>
          </p:cNvPr>
          <p:cNvSpPr/>
          <p:nvPr/>
        </p:nvSpPr>
        <p:spPr>
          <a:xfrm>
            <a:off x="991563" y="247205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マイルストン⓪</a:t>
            </a:r>
          </a:p>
        </p:txBody>
      </p:sp>
      <p:sp>
        <p:nvSpPr>
          <p:cNvPr id="47" name="四角形: 角を丸くする 46">
            <a:extLst>
              <a:ext uri="{FF2B5EF4-FFF2-40B4-BE49-F238E27FC236}">
                <a16:creationId xmlns:a16="http://schemas.microsoft.com/office/drawing/2014/main" id="{9E751232-F48B-4FF3-9E8C-E611C5509912}"/>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ユースケースを</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確定する</a:t>
            </a:r>
          </a:p>
        </p:txBody>
      </p:sp>
      <p:sp>
        <p:nvSpPr>
          <p:cNvPr id="48" name="矢印: 五方向 47">
            <a:extLst>
              <a:ext uri="{FF2B5EF4-FFF2-40B4-BE49-F238E27FC236}">
                <a16:creationId xmlns:a16="http://schemas.microsoft.com/office/drawing/2014/main" id="{7041B769-BE23-4AAD-96A3-D3A94D16F954}"/>
              </a:ext>
            </a:extLst>
          </p:cNvPr>
          <p:cNvSpPr/>
          <p:nvPr/>
        </p:nvSpPr>
        <p:spPr>
          <a:xfrm>
            <a:off x="991563" y="3246926"/>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マイルストン①</a:t>
            </a:r>
          </a:p>
        </p:txBody>
      </p:sp>
      <p:sp>
        <p:nvSpPr>
          <p:cNvPr id="49" name="矢印: 五方向 48">
            <a:extLst>
              <a:ext uri="{FF2B5EF4-FFF2-40B4-BE49-F238E27FC236}">
                <a16:creationId xmlns:a16="http://schemas.microsoft.com/office/drawing/2014/main" id="{F2870F48-65A9-4315-A9FD-AD0AD66B196F}"/>
              </a:ext>
            </a:extLst>
          </p:cNvPr>
          <p:cNvSpPr/>
          <p:nvPr/>
        </p:nvSpPr>
        <p:spPr>
          <a:xfrm>
            <a:off x="991563" y="405788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マイルストン②</a:t>
            </a:r>
          </a:p>
        </p:txBody>
      </p:sp>
      <p:sp>
        <p:nvSpPr>
          <p:cNvPr id="50" name="矢印: 五方向 49">
            <a:extLst>
              <a:ext uri="{FF2B5EF4-FFF2-40B4-BE49-F238E27FC236}">
                <a16:creationId xmlns:a16="http://schemas.microsoft.com/office/drawing/2014/main" id="{7479FE64-8888-4A81-8E8A-95332C0876B8}"/>
              </a:ext>
            </a:extLst>
          </p:cNvPr>
          <p:cNvSpPr/>
          <p:nvPr/>
        </p:nvSpPr>
        <p:spPr>
          <a:xfrm>
            <a:off x="991563" y="4910542"/>
            <a:ext cx="2075728" cy="659757"/>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マイルストン③</a:t>
            </a:r>
          </a:p>
        </p:txBody>
      </p:sp>
      <p:sp>
        <p:nvSpPr>
          <p:cNvPr id="51" name="四角形: 角を丸くする 50">
            <a:extLst>
              <a:ext uri="{FF2B5EF4-FFF2-40B4-BE49-F238E27FC236}">
                <a16:creationId xmlns:a16="http://schemas.microsoft.com/office/drawing/2014/main" id="{5CCA8A4D-5B3E-407D-966E-8BE3726AB59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顧客の明確な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52" name="四角形: 角を丸くする 51">
            <a:extLst>
              <a:ext uri="{FF2B5EF4-FFF2-40B4-BE49-F238E27FC236}">
                <a16:creationId xmlns:a16="http://schemas.microsoft.com/office/drawing/2014/main" id="{7CA3DFEB-4603-4AEA-8450-59CF9F07F2DB}"/>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ビジネス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53" name="四角形: 角を丸くする 52">
            <a:extLst>
              <a:ext uri="{FF2B5EF4-FFF2-40B4-BE49-F238E27FC236}">
                <a16:creationId xmlns:a16="http://schemas.microsoft.com/office/drawing/2014/main" id="{1E62B3E9-7185-4635-BEB5-25417ECF1B8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rgbClr val="111724"/>
                </a:solidFill>
                <a:latin typeface="メイリオ" panose="020B0604030504040204" pitchFamily="50" charset="-128"/>
                <a:ea typeface="メイリオ" panose="020B0604030504040204" pitchFamily="50" charset="-128"/>
              </a:rPr>
              <a:t>モデル改善による反応の改善を確認</a:t>
            </a:r>
          </a:p>
        </p:txBody>
      </p:sp>
      <p:cxnSp>
        <p:nvCxnSpPr>
          <p:cNvPr id="56" name="直線矢印コネクタ 55">
            <a:extLst>
              <a:ext uri="{FF2B5EF4-FFF2-40B4-BE49-F238E27FC236}">
                <a16:creationId xmlns:a16="http://schemas.microsoft.com/office/drawing/2014/main" id="{3D1F29AA-3B07-4831-BA02-A2C9B392436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7A0688F8-6298-403F-9637-22F0B24C5947}"/>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8" name="楕円 57">
            <a:extLst>
              <a:ext uri="{FF2B5EF4-FFF2-40B4-BE49-F238E27FC236}">
                <a16:creationId xmlns:a16="http://schemas.microsoft.com/office/drawing/2014/main" id="{7B03FB35-8B7D-4631-97A5-709FEE67A6E0}"/>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401483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EED3BB-67AD-4215-A255-F8A69BA847F0}"/>
              </a:ext>
            </a:extLst>
          </p:cNvPr>
          <p:cNvSpPr>
            <a:spLocks noGrp="1"/>
          </p:cNvSpPr>
          <p:nvPr>
            <p:ph type="title"/>
          </p:nvPr>
        </p:nvSpPr>
        <p:spPr/>
        <p:txBody>
          <a:bodyPr/>
          <a:lstStyle/>
          <a:p>
            <a:r>
              <a:rPr lang="en-US" altLang="ja-JP" b="1" dirty="0"/>
              <a:t>Future Step</a:t>
            </a:r>
            <a:endParaRPr kumimoji="1" lang="ja-JP" altLang="en-US" dirty="0"/>
          </a:p>
        </p:txBody>
      </p:sp>
      <p:sp>
        <p:nvSpPr>
          <p:cNvPr id="3" name="コンテンツ プレースホルダー 2">
            <a:extLst>
              <a:ext uri="{FF2B5EF4-FFF2-40B4-BE49-F238E27FC236}">
                <a16:creationId xmlns:a16="http://schemas.microsoft.com/office/drawing/2014/main" id="{BF466CBA-84A8-48D0-B77A-5F6E6FA1AC08}"/>
              </a:ext>
            </a:extLst>
          </p:cNvPr>
          <p:cNvSpPr>
            <a:spLocks noGrp="1"/>
          </p:cNvSpPr>
          <p:nvPr>
            <p:ph idx="1"/>
          </p:nvPr>
        </p:nvSpPr>
        <p:spPr>
          <a:xfrm>
            <a:off x="425038" y="1371600"/>
            <a:ext cx="11424062" cy="830997"/>
          </a:xfrm>
        </p:spPr>
        <p:txBody>
          <a:bodyPr/>
          <a:lstStyle/>
          <a:p>
            <a:r>
              <a:rPr kumimoji="1" lang="ja-JP" altLang="en-US" sz="2400" dirty="0">
                <a:latin typeface="メイリオ" panose="020B0604030504040204" pitchFamily="50" charset="-128"/>
                <a:ea typeface="メイリオ" panose="020B0604030504040204" pitchFamily="50" charset="-128"/>
              </a:rPr>
              <a:t>最初のリリースを経て、 </a:t>
            </a:r>
            <a:r>
              <a:rPr kumimoji="1" lang="en-US" altLang="ja-JP" sz="2400" dirty="0">
                <a:latin typeface="メイリオ" panose="020B0604030504040204" pitchFamily="50" charset="-128"/>
                <a:ea typeface="メイリオ" panose="020B0604030504040204" pitchFamily="50" charset="-128"/>
              </a:rPr>
              <a:t>AI/ML </a:t>
            </a:r>
            <a:r>
              <a:rPr kumimoji="1" lang="ja-JP" altLang="en-US" dirty="0">
                <a:latin typeface="メイリオ" panose="020B0604030504040204" pitchFamily="50" charset="-128"/>
                <a:ea typeface="メイリオ" panose="020B0604030504040204" pitchFamily="50" charset="-128"/>
              </a:rPr>
              <a:t>により</a:t>
            </a:r>
            <a:r>
              <a:rPr kumimoji="1" lang="ja-JP" altLang="en-US" sz="2400" dirty="0">
                <a:latin typeface="メイリオ" panose="020B0604030504040204" pitchFamily="50" charset="-128"/>
                <a:ea typeface="メイリオ" panose="020B0604030504040204" pitchFamily="50" charset="-128"/>
              </a:rPr>
              <a:t>プロダクトを成長させるコツがわかってきたら、迅速な検証とスケールができるよう標準化を進めていく。</a:t>
            </a:r>
          </a:p>
        </p:txBody>
      </p:sp>
      <p:sp>
        <p:nvSpPr>
          <p:cNvPr id="4" name="スライド番号プレースホルダー 3">
            <a:extLst>
              <a:ext uri="{FF2B5EF4-FFF2-40B4-BE49-F238E27FC236}">
                <a16:creationId xmlns:a16="http://schemas.microsoft.com/office/drawing/2014/main" id="{9938D679-C01A-4C60-9E5C-6E9F9AFD1BD9}"/>
              </a:ext>
            </a:extLst>
          </p:cNvPr>
          <p:cNvSpPr>
            <a:spLocks noGrp="1"/>
          </p:cNvSpPr>
          <p:nvPr>
            <p:ph type="sldNum" sz="quarter" idx="4"/>
          </p:nvPr>
        </p:nvSpPr>
        <p:spPr/>
        <p:txBody>
          <a:bodyPr/>
          <a:lstStyle/>
          <a:p>
            <a:fld id="{DC503246-BBCE-4F0A-BCDC-08FC4C52637D}" type="slidenum">
              <a:rPr lang="en-US" smtClean="0"/>
              <a:pPr/>
              <a:t>29</a:t>
            </a:fld>
            <a:endParaRPr lang="en-US"/>
          </a:p>
        </p:txBody>
      </p:sp>
      <p:pic>
        <p:nvPicPr>
          <p:cNvPr id="5" name="Picture 2">
            <a:extLst>
              <a:ext uri="{FF2B5EF4-FFF2-40B4-BE49-F238E27FC236}">
                <a16:creationId xmlns:a16="http://schemas.microsoft.com/office/drawing/2014/main" id="{C6FD5452-26EA-4524-8132-57552D279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575" y="2298603"/>
            <a:ext cx="6218851" cy="351217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111EE3A7-9828-40D8-8CA7-C9D94A4CC9F2}"/>
              </a:ext>
            </a:extLst>
          </p:cNvPr>
          <p:cNvSpPr txBox="1"/>
          <p:nvPr/>
        </p:nvSpPr>
        <p:spPr>
          <a:xfrm>
            <a:off x="1759352" y="5989899"/>
            <a:ext cx="10336191" cy="369332"/>
          </a:xfrm>
          <a:prstGeom prst="rect">
            <a:avLst/>
          </a:prstGeom>
          <a:noFill/>
        </p:spPr>
        <p:txBody>
          <a:bodyPr wrap="square">
            <a:spAutoFit/>
          </a:bodyPr>
          <a:lstStyle/>
          <a:p>
            <a:pPr marL="0" marR="0" lvl="0" indent="0" algn="r" defTabSz="731520" rtl="0" eaLnBrk="1" fontAlgn="auto" latinLnBrk="0" hangingPunct="1">
              <a:lnSpc>
                <a:spcPct val="100000"/>
              </a:lnSpc>
              <a:spcBef>
                <a:spcPts val="0"/>
              </a:spcBef>
              <a:spcAft>
                <a:spcPts val="0"/>
              </a:spcAft>
              <a:buClrTx/>
              <a:buSzTx/>
              <a:buFontTx/>
              <a:buNone/>
              <a:tabLst/>
              <a:defRPr/>
            </a:pPr>
            <a:r>
              <a:rPr lang="en-US" altLang="ja-JP" dirty="0">
                <a:hlinkClick r:id="rId3"/>
              </a:rPr>
              <a:t>Amazon SageMaker </a:t>
            </a:r>
            <a:r>
              <a:rPr lang="ja-JP" altLang="en-US" dirty="0">
                <a:latin typeface="メイリオ" panose="020B0604030504040204" pitchFamily="50" charset="-128"/>
                <a:ea typeface="メイリオ" panose="020B0604030504040204" pitchFamily="50" charset="-128"/>
                <a:hlinkClick r:id="rId3"/>
              </a:rPr>
              <a:t>を利用したエンタープライズのための </a:t>
            </a:r>
            <a:r>
              <a:rPr lang="en-US" altLang="ja-JP" dirty="0">
                <a:hlinkClick r:id="rId3"/>
              </a:rPr>
              <a:t>MLOps </a:t>
            </a:r>
            <a:r>
              <a:rPr lang="ja-JP" altLang="en-US" dirty="0">
                <a:latin typeface="メイリオ" panose="020B0604030504040204" pitchFamily="50" charset="-128"/>
                <a:ea typeface="メイリオ" panose="020B0604030504040204" pitchFamily="50" charset="-128"/>
                <a:hlinkClick r:id="rId3"/>
              </a:rPr>
              <a:t>基盤ロードマップ</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50558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3</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15" name="テキスト プレースホルダー 1">
            <a:extLst>
              <a:ext uri="{FF2B5EF4-FFF2-40B4-BE49-F238E27FC236}">
                <a16:creationId xmlns:a16="http://schemas.microsoft.com/office/drawing/2014/main" id="{9119E2EB-B1DE-4FFB-96F9-03E2DAC83030}"/>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ja-JP" altLang="en-US" dirty="0"/>
              <a:t>計画のドラフトは実践編で立て終わります。実践編の結果をもとにお客様で振り返りを </a:t>
            </a:r>
            <a:r>
              <a:rPr kumimoji="1" lang="en-US" altLang="ja-JP" dirty="0"/>
              <a:t>1~2 </a:t>
            </a:r>
            <a:r>
              <a:rPr kumimoji="1" lang="ja-JP" altLang="en-US" dirty="0"/>
              <a:t>時間行っていただき、改善編で必要な箇所のアップデートを実施頂きます。</a:t>
            </a:r>
          </a:p>
        </p:txBody>
      </p:sp>
      <p:sp>
        <p:nvSpPr>
          <p:cNvPr id="16" name="矢印: 右 15">
            <a:extLst>
              <a:ext uri="{FF2B5EF4-FFF2-40B4-BE49-F238E27FC236}">
                <a16:creationId xmlns:a16="http://schemas.microsoft.com/office/drawing/2014/main" id="{81C29F59-A346-4C40-981A-3DE1CDD70157}"/>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17" name="四角形: 角を丸くする 16">
            <a:extLst>
              <a:ext uri="{FF2B5EF4-FFF2-40B4-BE49-F238E27FC236}">
                <a16:creationId xmlns:a16="http://schemas.microsoft.com/office/drawing/2014/main" id="{15F5D18D-21C6-41F3-84F0-17A2C3D54735}"/>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DC3E96AC-FA3A-4AC5-B168-C229ADC99CDF}"/>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19" name="正方形/長方形 18">
            <a:extLst>
              <a:ext uri="{FF2B5EF4-FFF2-40B4-BE49-F238E27FC236}">
                <a16:creationId xmlns:a16="http://schemas.microsoft.com/office/drawing/2014/main" id="{7C7A63B3-FCD9-44E4-8180-4D8DB29B0587}"/>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0" name="テキスト ボックス 19">
            <a:extLst>
              <a:ext uri="{FF2B5EF4-FFF2-40B4-BE49-F238E27FC236}">
                <a16:creationId xmlns:a16="http://schemas.microsoft.com/office/drawing/2014/main" id="{389414E1-453C-4C99-8E38-21BCEA79062E}"/>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チームの意思決定の弱点を理解する。</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短い時間での意思決定を体感する。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限られた時間で </a:t>
            </a:r>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を通しで行い、ユースケースと仮説検証計画を作成する。</a:t>
            </a:r>
            <a:endParaRPr kumimoji="1" lang="en-US" altLang="ja-JP" sz="2000" dirty="0">
              <a:ea typeface="メイリオ" panose="020B0604030504040204" pitchFamily="50" charset="-128"/>
            </a:endParaRPr>
          </a:p>
        </p:txBody>
      </p:sp>
      <p:sp>
        <p:nvSpPr>
          <p:cNvPr id="21" name="正方形/長方形 20">
            <a:extLst>
              <a:ext uri="{FF2B5EF4-FFF2-40B4-BE49-F238E27FC236}">
                <a16:creationId xmlns:a16="http://schemas.microsoft.com/office/drawing/2014/main" id="{175E10CE-63BF-4C97-AEE5-3C0C96A2911C}"/>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2" name="テキスト ボックス 21">
            <a:extLst>
              <a:ext uri="{FF2B5EF4-FFF2-40B4-BE49-F238E27FC236}">
                <a16:creationId xmlns:a16="http://schemas.microsoft.com/office/drawing/2014/main" id="{3175D05F-E0D7-49EB-A9FB-AA87E304707E}"/>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意思決定の改善を含めた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ヵ月で成果を得るマイルストンを決め開始する。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実践編の結果を基に参加者主導で改善が必要なプロセスを実行する。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を決め各メンバーに割り振る。</a:t>
            </a:r>
            <a:endParaRPr kumimoji="1" lang="en-US" altLang="ja-JP" sz="2000" dirty="0">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73A9C4-696B-45CD-8E2F-F52CDCAEDFDD}"/>
              </a:ext>
            </a:extLst>
          </p:cNvPr>
          <p:cNvSpPr>
            <a:spLocks noGrp="1"/>
          </p:cNvSpPr>
          <p:nvPr>
            <p:ph type="title"/>
          </p:nvPr>
        </p:nvSpPr>
        <p:spPr>
          <a:xfrm>
            <a:off x="425038" y="342900"/>
            <a:ext cx="11609646" cy="647176"/>
          </a:xfrm>
        </p:spPr>
        <p:txBody>
          <a:bodyPr/>
          <a:lstStyle/>
          <a:p>
            <a:r>
              <a:rPr lang="en-US" altLang="ja-JP" b="1" dirty="0"/>
              <a:t>AI/ML </a:t>
            </a:r>
            <a:r>
              <a:rPr lang="ja-JP" altLang="en-US" b="1" dirty="0"/>
              <a:t>の活用を支援する後続の </a:t>
            </a:r>
            <a:r>
              <a:rPr lang="en-US" altLang="ja-JP" b="1" dirty="0"/>
              <a:t>AWS </a:t>
            </a:r>
            <a:r>
              <a:rPr lang="ja-JP" altLang="en-US" b="1" dirty="0"/>
              <a:t>プログラム</a:t>
            </a:r>
            <a:endParaRPr kumimoji="1" lang="ja-JP" altLang="en-US" dirty="0"/>
          </a:p>
        </p:txBody>
      </p:sp>
      <p:sp>
        <p:nvSpPr>
          <p:cNvPr id="4" name="スライド番号プレースホルダー 3">
            <a:extLst>
              <a:ext uri="{FF2B5EF4-FFF2-40B4-BE49-F238E27FC236}">
                <a16:creationId xmlns:a16="http://schemas.microsoft.com/office/drawing/2014/main" id="{ECA657D0-9213-486C-9C0E-085A58A0DFA5}"/>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5" name="テキスト ボックス 4">
            <a:extLst>
              <a:ext uri="{FF2B5EF4-FFF2-40B4-BE49-F238E27FC236}">
                <a16:creationId xmlns:a16="http://schemas.microsoft.com/office/drawing/2014/main" id="{1E93A33A-852B-4705-BF3E-7A4D93DC7C2D}"/>
              </a:ext>
            </a:extLst>
          </p:cNvPr>
          <p:cNvSpPr txBox="1"/>
          <p:nvPr/>
        </p:nvSpPr>
        <p:spPr>
          <a:xfrm>
            <a:off x="4613945" y="2324295"/>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Generative AI Innovation Center</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難易度が高い生成系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AI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、機械学習モデルの実装について、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AWS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の機械学習のエキスパートから実装の支援を提供。</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3222CD5-3512-4300-8F83-088DA4B55F3B}"/>
              </a:ext>
            </a:extLst>
          </p:cNvPr>
          <p:cNvSpPr txBox="1"/>
          <p:nvPr/>
        </p:nvSpPr>
        <p:spPr>
          <a:xfrm>
            <a:off x="752354" y="1209474"/>
            <a:ext cx="2731626" cy="400110"/>
          </a:xfrm>
          <a:prstGeom prst="rect">
            <a:avLst/>
          </a:prstGeom>
          <a:noFill/>
        </p:spPr>
        <p:txBody>
          <a:bodyPr wrap="square" lIns="0" rIns="0" rtlCol="0">
            <a:spAutoFit/>
          </a:bodyPr>
          <a:lstStyle/>
          <a:p>
            <a:pPr algn="l"/>
            <a:r>
              <a:rPr kumimoji="1" lang="en-US" altLang="ja-JP" sz="2000" dirty="0"/>
              <a:t>Initial</a:t>
            </a:r>
            <a:endParaRPr kumimoji="1" lang="ja-JP" altLang="en-US" sz="2000" dirty="0" err="1"/>
          </a:p>
        </p:txBody>
      </p:sp>
      <p:sp>
        <p:nvSpPr>
          <p:cNvPr id="8" name="テキスト ボックス 7">
            <a:extLst>
              <a:ext uri="{FF2B5EF4-FFF2-40B4-BE49-F238E27FC236}">
                <a16:creationId xmlns:a16="http://schemas.microsoft.com/office/drawing/2014/main" id="{3C1B01C9-2138-4600-A477-CF2BD943DC44}"/>
              </a:ext>
            </a:extLst>
          </p:cNvPr>
          <p:cNvSpPr txBox="1"/>
          <p:nvPr/>
        </p:nvSpPr>
        <p:spPr>
          <a:xfrm>
            <a:off x="752354" y="2261662"/>
            <a:ext cx="2731626" cy="400110"/>
          </a:xfrm>
          <a:prstGeom prst="rect">
            <a:avLst/>
          </a:prstGeom>
          <a:noFill/>
        </p:spPr>
        <p:txBody>
          <a:bodyPr wrap="square" lIns="0" rIns="0" rtlCol="0">
            <a:spAutoFit/>
          </a:bodyPr>
          <a:lstStyle/>
          <a:p>
            <a:pPr algn="l"/>
            <a:r>
              <a:rPr kumimoji="1" lang="en-US" altLang="ja-JP" sz="2000" dirty="0"/>
              <a:t>Repeatable</a:t>
            </a:r>
            <a:endParaRPr kumimoji="1" lang="ja-JP" altLang="en-US" sz="2000" dirty="0" err="1"/>
          </a:p>
        </p:txBody>
      </p:sp>
      <p:sp>
        <p:nvSpPr>
          <p:cNvPr id="9" name="テキスト ボックス 8">
            <a:extLst>
              <a:ext uri="{FF2B5EF4-FFF2-40B4-BE49-F238E27FC236}">
                <a16:creationId xmlns:a16="http://schemas.microsoft.com/office/drawing/2014/main" id="{A02BD546-AED7-4D58-B63D-57DFC0244C16}"/>
              </a:ext>
            </a:extLst>
          </p:cNvPr>
          <p:cNvSpPr txBox="1"/>
          <p:nvPr/>
        </p:nvSpPr>
        <p:spPr>
          <a:xfrm>
            <a:off x="752354" y="3313850"/>
            <a:ext cx="2731626" cy="400110"/>
          </a:xfrm>
          <a:prstGeom prst="rect">
            <a:avLst/>
          </a:prstGeom>
          <a:noFill/>
        </p:spPr>
        <p:txBody>
          <a:bodyPr wrap="square" lIns="0" rIns="0" rtlCol="0">
            <a:spAutoFit/>
          </a:bodyPr>
          <a:lstStyle/>
          <a:p>
            <a:pPr algn="l"/>
            <a:r>
              <a:rPr kumimoji="1" lang="en-US" altLang="ja-JP" sz="2000" dirty="0"/>
              <a:t>Reliable</a:t>
            </a:r>
            <a:endParaRPr kumimoji="1" lang="ja-JP" altLang="en-US" sz="2000" dirty="0" err="1"/>
          </a:p>
        </p:txBody>
      </p:sp>
      <p:sp>
        <p:nvSpPr>
          <p:cNvPr id="10" name="テキスト ボックス 9">
            <a:extLst>
              <a:ext uri="{FF2B5EF4-FFF2-40B4-BE49-F238E27FC236}">
                <a16:creationId xmlns:a16="http://schemas.microsoft.com/office/drawing/2014/main" id="{C0FB960B-3AD9-40E0-9135-3741A987262D}"/>
              </a:ext>
            </a:extLst>
          </p:cNvPr>
          <p:cNvSpPr txBox="1"/>
          <p:nvPr/>
        </p:nvSpPr>
        <p:spPr>
          <a:xfrm>
            <a:off x="752354" y="4366038"/>
            <a:ext cx="2731626" cy="400110"/>
          </a:xfrm>
          <a:prstGeom prst="rect">
            <a:avLst/>
          </a:prstGeom>
          <a:noFill/>
        </p:spPr>
        <p:txBody>
          <a:bodyPr wrap="square" lIns="0" rIns="0" rtlCol="0">
            <a:spAutoFit/>
          </a:bodyPr>
          <a:lstStyle/>
          <a:p>
            <a:pPr algn="l"/>
            <a:r>
              <a:rPr kumimoji="1" lang="en-US" altLang="ja-JP" sz="2000" dirty="0"/>
              <a:t>Scalable</a:t>
            </a:r>
            <a:endParaRPr kumimoji="1" lang="ja-JP" altLang="en-US" sz="2000" dirty="0" err="1"/>
          </a:p>
        </p:txBody>
      </p:sp>
      <p:sp>
        <p:nvSpPr>
          <p:cNvPr id="11" name="テキスト ボックス 10">
            <a:extLst>
              <a:ext uri="{FF2B5EF4-FFF2-40B4-BE49-F238E27FC236}">
                <a16:creationId xmlns:a16="http://schemas.microsoft.com/office/drawing/2014/main" id="{6B47997C-F797-4ED6-A3FF-FBEFB42E6E6D}"/>
              </a:ext>
            </a:extLst>
          </p:cNvPr>
          <p:cNvSpPr txBox="1"/>
          <p:nvPr/>
        </p:nvSpPr>
        <p:spPr>
          <a:xfrm>
            <a:off x="4626641" y="3844762"/>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Prototyping (</a:t>
            </a:r>
            <a:r>
              <a:rPr kumimoji="1" lang="en-US" altLang="ja-JP" sz="2000" b="1" i="0" u="none" strike="noStrike" kern="1200" cap="none" spc="0" normalizeH="0" baseline="0" noProof="0" dirty="0" err="1">
                <a:ln>
                  <a:noFill/>
                </a:ln>
                <a:solidFill>
                  <a:srgbClr val="FF9900"/>
                </a:solidFill>
                <a:effectLst/>
                <a:uLnTx/>
                <a:uFillTx/>
                <a:ea typeface="Meiryo UI" panose="020B0604030504040204" pitchFamily="34" charset="-128"/>
                <a:cs typeface="+mn-cs"/>
              </a:rPr>
              <a:t>MLOps</a:t>
            </a: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機械学習モデルの学習・推論基盤、いわゆる </a:t>
            </a: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MLOps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の構築支援を</a:t>
            </a:r>
            <a:r>
              <a:rPr kumimoji="1" lang="ja-JP" altLang="en-US" sz="2000" dirty="0">
                <a:latin typeface="メイリオ" panose="020B0604030504040204" pitchFamily="50" charset="-128"/>
                <a:ea typeface="メイリオ" panose="020B0604030504040204" pitchFamily="50" charset="-128"/>
              </a:rPr>
              <a:t>実施</a:t>
            </a:r>
            <a:r>
              <a:rPr kumimoji="1" lang="ja-JP" altLang="en-US"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t>
            </a:r>
            <a:endPar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endParaRPr>
          </a:p>
        </p:txBody>
      </p:sp>
      <p:sp>
        <p:nvSpPr>
          <p:cNvPr id="12" name="左大かっこ 11">
            <a:extLst>
              <a:ext uri="{FF2B5EF4-FFF2-40B4-BE49-F238E27FC236}">
                <a16:creationId xmlns:a16="http://schemas.microsoft.com/office/drawing/2014/main" id="{1DA1CF2F-2BD6-4BB3-A71F-919CC7AE2A31}"/>
              </a:ext>
            </a:extLst>
          </p:cNvPr>
          <p:cNvSpPr/>
          <p:nvPr/>
        </p:nvSpPr>
        <p:spPr>
          <a:xfrm>
            <a:off x="4340507" y="1110317"/>
            <a:ext cx="150470" cy="2461865"/>
          </a:xfrm>
          <a:prstGeom prst="leftBracket">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左大かっこ 12">
            <a:extLst>
              <a:ext uri="{FF2B5EF4-FFF2-40B4-BE49-F238E27FC236}">
                <a16:creationId xmlns:a16="http://schemas.microsoft.com/office/drawing/2014/main" id="{9154B42A-2FEF-4B7F-98CB-0AFB10A5797F}"/>
              </a:ext>
            </a:extLst>
          </p:cNvPr>
          <p:cNvSpPr/>
          <p:nvPr/>
        </p:nvSpPr>
        <p:spPr>
          <a:xfrm>
            <a:off x="4340506" y="3670144"/>
            <a:ext cx="173599" cy="1742414"/>
          </a:xfrm>
          <a:prstGeom prst="leftBracket">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2F180814-6A63-4C99-B6C9-B02E174CB645}"/>
              </a:ext>
            </a:extLst>
          </p:cNvPr>
          <p:cNvCxnSpPr/>
          <p:nvPr/>
        </p:nvCxnSpPr>
        <p:spPr>
          <a:xfrm>
            <a:off x="2824223" y="1671139"/>
            <a:ext cx="1516283" cy="0"/>
          </a:xfrm>
          <a:prstGeom prst="line">
            <a:avLst/>
          </a:prstGeom>
          <a:ln w="19050"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82064D8-10F6-4751-811F-1A7EA3B47202}"/>
              </a:ext>
            </a:extLst>
          </p:cNvPr>
          <p:cNvCxnSpPr>
            <a:cxnSpLocks/>
          </p:cNvCxnSpPr>
          <p:nvPr/>
        </p:nvCxnSpPr>
        <p:spPr>
          <a:xfrm>
            <a:off x="3055716" y="4090247"/>
            <a:ext cx="1284790" cy="0"/>
          </a:xfrm>
          <a:prstGeom prst="line">
            <a:avLst/>
          </a:prstGeom>
          <a:ln w="19050" cap="rnd">
            <a:solidFill>
              <a:schemeClr val="tx1"/>
            </a:solidFill>
            <a:prstDash val="dash"/>
            <a:round/>
          </a:ln>
        </p:spPr>
        <p:style>
          <a:lnRef idx="1">
            <a:schemeClr val="accent1"/>
          </a:lnRef>
          <a:fillRef idx="0">
            <a:schemeClr val="accent1"/>
          </a:fillRef>
          <a:effectRef idx="0">
            <a:schemeClr val="accent1"/>
          </a:effectRef>
          <a:fontRef idx="minor">
            <a:schemeClr val="tx1"/>
          </a:fontRef>
        </p:style>
      </p:cxnSp>
      <p:sp>
        <p:nvSpPr>
          <p:cNvPr id="16" name="矢印: 下 15">
            <a:extLst>
              <a:ext uri="{FF2B5EF4-FFF2-40B4-BE49-F238E27FC236}">
                <a16:creationId xmlns:a16="http://schemas.microsoft.com/office/drawing/2014/main" id="{69C24D1D-7D6F-46FB-8144-38E660D019A3}"/>
              </a:ext>
            </a:extLst>
          </p:cNvPr>
          <p:cNvSpPr/>
          <p:nvPr/>
        </p:nvSpPr>
        <p:spPr>
          <a:xfrm>
            <a:off x="2520725" y="1209474"/>
            <a:ext cx="335668" cy="1172296"/>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7" name="矢印: 下 16">
            <a:extLst>
              <a:ext uri="{FF2B5EF4-FFF2-40B4-BE49-F238E27FC236}">
                <a16:creationId xmlns:a16="http://schemas.microsoft.com/office/drawing/2014/main" id="{10AF6778-1431-4F8F-B8D2-AA8BC6A88515}"/>
              </a:ext>
            </a:extLst>
          </p:cNvPr>
          <p:cNvSpPr/>
          <p:nvPr/>
        </p:nvSpPr>
        <p:spPr>
          <a:xfrm>
            <a:off x="2846251" y="2416495"/>
            <a:ext cx="351573" cy="289189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18" name="テキスト ボックス 17">
            <a:extLst>
              <a:ext uri="{FF2B5EF4-FFF2-40B4-BE49-F238E27FC236}">
                <a16:creationId xmlns:a16="http://schemas.microsoft.com/office/drawing/2014/main" id="{69DE56BC-DD31-4822-8BEC-FB96E6F04D83}"/>
              </a:ext>
            </a:extLst>
          </p:cNvPr>
          <p:cNvSpPr txBox="1"/>
          <p:nvPr/>
        </p:nvSpPr>
        <p:spPr>
          <a:xfrm>
            <a:off x="609599" y="5556011"/>
            <a:ext cx="11358624" cy="400110"/>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Meiryo UI" panose="020B0604030504040204" pitchFamily="34" charset="-128"/>
                <a:ea typeface="Meiryo UI" panose="020B0604030504040204" pitchFamily="34" charset="-128"/>
                <a:cs typeface="+mn-cs"/>
              </a:rPr>
              <a:t>AWS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のお客様担当チームからももちろん支援を継続させて頂きます。</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81B107CA-1684-4E90-B204-746D919B7C6A}"/>
              </a:ext>
            </a:extLst>
          </p:cNvPr>
          <p:cNvSpPr txBox="1"/>
          <p:nvPr/>
        </p:nvSpPr>
        <p:spPr>
          <a:xfrm>
            <a:off x="4613945" y="1154562"/>
            <a:ext cx="7202936" cy="1015663"/>
          </a:xfrm>
          <a:prstGeom prst="rect">
            <a:avLst/>
          </a:prstGeom>
          <a:noFill/>
        </p:spPr>
        <p:txBody>
          <a:bodyPr wrap="square" lIns="0" rIns="0" rtlCol="0">
            <a:spAutoFit/>
          </a:body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FF9900"/>
                </a:solidFill>
                <a:effectLst/>
                <a:uLnTx/>
                <a:uFillTx/>
                <a:ea typeface="Meiryo UI" panose="020B0604030504040204" pitchFamily="34" charset="-128"/>
                <a:cs typeface="+mn-cs"/>
              </a:rPr>
              <a:t>Prototyping</a:t>
            </a:r>
          </a:p>
          <a:p>
            <a:pPr marL="0" marR="0" lvl="0" indent="0" algn="l" defTabSz="76197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予算・本番リリースの確実な実施を条件に生成 </a:t>
            </a:r>
            <a:r>
              <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AI </a:t>
            </a:r>
            <a:r>
              <a:rPr kumimoji="1" lang="ja-JP" altLang="en-US"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rPr>
              <a:t>等を用いたアプリケーションのプロトタイプを行い引き渡しを実施。</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783643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kumimoji="1" lang="ja-JP" altLang="en-US" b="1" dirty="0"/>
              <a:t>先のフェーズの検討もご支援させて頂きます</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31</a:t>
            </a:fld>
            <a:endParaRPr lang="en-US"/>
          </a:p>
        </p:txBody>
      </p:sp>
      <p:cxnSp>
        <p:nvCxnSpPr>
          <p:cNvPr id="28" name="直線矢印コネクタ 27">
            <a:extLst>
              <a:ext uri="{FF2B5EF4-FFF2-40B4-BE49-F238E27FC236}">
                <a16:creationId xmlns:a16="http://schemas.microsoft.com/office/drawing/2014/main" id="{83A1BE9A-D2D1-4495-9286-18BA743A1D7D}"/>
              </a:ext>
            </a:extLst>
          </p:cNvPr>
          <p:cNvCxnSpPr>
            <a:cxnSpLocks/>
          </p:cNvCxnSpPr>
          <p:nvPr/>
        </p:nvCxnSpPr>
        <p:spPr>
          <a:xfrm>
            <a:off x="609599" y="1898248"/>
            <a:ext cx="3279495"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E277B55-C4BC-4CB7-87DF-0441017CFCAC}"/>
              </a:ext>
            </a:extLst>
          </p:cNvPr>
          <p:cNvCxnSpPr>
            <a:cxnSpLocks/>
          </p:cNvCxnSpPr>
          <p:nvPr/>
        </p:nvCxnSpPr>
        <p:spPr>
          <a:xfrm>
            <a:off x="4120587" y="1898248"/>
            <a:ext cx="744750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886CED7-D9F7-47C5-A4F4-8F91C0C28AFC}"/>
              </a:ext>
            </a:extLst>
          </p:cNvPr>
          <p:cNvSpPr txBox="1"/>
          <p:nvPr/>
        </p:nvSpPr>
        <p:spPr>
          <a:xfrm>
            <a:off x="443696" y="1067251"/>
            <a:ext cx="3483978"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加速フェーズ</a:t>
            </a:r>
            <a:endParaRPr kumimoji="1" lang="en-US" altLang="ja-JP" sz="2400" dirty="0">
              <a:ea typeface="メイリオ" panose="020B0604030504040204" pitchFamily="50" charset="-128"/>
            </a:endParaRPr>
          </a:p>
          <a:p>
            <a:pPr algn="l"/>
            <a:r>
              <a:rPr kumimoji="1" lang="en-US" altLang="ja-JP" sz="2400" dirty="0"/>
              <a:t>1~3 </a:t>
            </a:r>
            <a:r>
              <a:rPr kumimoji="1" lang="ja-JP" altLang="en-US" sz="2400" dirty="0">
                <a:latin typeface="メイリオ" panose="020B0604030504040204" pitchFamily="50" charset="-128"/>
                <a:ea typeface="メイリオ" panose="020B0604030504040204" pitchFamily="50" charset="-128"/>
              </a:rPr>
              <a:t>ヶ月</a:t>
            </a:r>
          </a:p>
        </p:txBody>
      </p:sp>
      <p:sp>
        <p:nvSpPr>
          <p:cNvPr id="31" name="テキスト ボックス 30">
            <a:extLst>
              <a:ext uri="{FF2B5EF4-FFF2-40B4-BE49-F238E27FC236}">
                <a16:creationId xmlns:a16="http://schemas.microsoft.com/office/drawing/2014/main" id="{CE798475-692E-4B1E-8286-05DD66EE2D1F}"/>
              </a:ext>
            </a:extLst>
          </p:cNvPr>
          <p:cNvSpPr txBox="1"/>
          <p:nvPr/>
        </p:nvSpPr>
        <p:spPr>
          <a:xfrm>
            <a:off x="4120587" y="1028402"/>
            <a:ext cx="45270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拡大フェーズ</a:t>
            </a:r>
            <a:endParaRPr kumimoji="1" lang="en-US" altLang="ja-JP" sz="2400" dirty="0">
              <a:latin typeface="メイリオ" panose="020B0604030504040204" pitchFamily="50" charset="-128"/>
              <a:ea typeface="メイリオ" panose="020B0604030504040204" pitchFamily="50" charset="-128"/>
            </a:endParaRPr>
          </a:p>
          <a:p>
            <a:pPr algn="l"/>
            <a:r>
              <a:rPr kumimoji="1" lang="en-US" altLang="ja-JP" sz="2400" dirty="0"/>
              <a:t>1</a:t>
            </a:r>
            <a:r>
              <a:rPr kumimoji="1" lang="ja-JP" altLang="en-US" sz="2400" dirty="0"/>
              <a:t> </a:t>
            </a:r>
            <a:r>
              <a:rPr kumimoji="1" lang="ja-JP" altLang="en-US" sz="2400" dirty="0">
                <a:latin typeface="メイリオ" panose="020B0604030504040204" pitchFamily="50" charset="-128"/>
                <a:ea typeface="メイリオ" panose="020B0604030504040204" pitchFamily="50" charset="-128"/>
              </a:rPr>
              <a:t>年～</a:t>
            </a:r>
          </a:p>
        </p:txBody>
      </p:sp>
      <p:sp>
        <p:nvSpPr>
          <p:cNvPr id="32" name="テキスト ボックス 31">
            <a:extLst>
              <a:ext uri="{FF2B5EF4-FFF2-40B4-BE49-F238E27FC236}">
                <a16:creationId xmlns:a16="http://schemas.microsoft.com/office/drawing/2014/main" id="{AB317969-EB45-4019-8FE4-81D0D162B723}"/>
              </a:ext>
            </a:extLst>
          </p:cNvPr>
          <p:cNvSpPr txBox="1"/>
          <p:nvPr/>
        </p:nvSpPr>
        <p:spPr>
          <a:xfrm>
            <a:off x="482277" y="2331920"/>
            <a:ext cx="3406817"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ユースケースを決め、</a:t>
            </a:r>
            <a:br>
              <a:rPr kumimoji="1" lang="en-US" altLang="ja-JP" sz="2400" dirty="0">
                <a:latin typeface="メイリオ" panose="020B0604030504040204" pitchFamily="50" charset="-128"/>
                <a:ea typeface="メイリオ" panose="020B0604030504040204" pitchFamily="50" charset="-128"/>
              </a:rPr>
            </a:br>
            <a:r>
              <a:rPr kumimoji="1" lang="ja-JP" altLang="en-US" sz="2400" dirty="0">
                <a:latin typeface="メイリオ" panose="020B0604030504040204" pitchFamily="50" charset="-128"/>
                <a:ea typeface="メイリオ" panose="020B0604030504040204" pitchFamily="50" charset="-128"/>
              </a:rPr>
              <a:t>仮説検証に着手する</a:t>
            </a:r>
          </a:p>
        </p:txBody>
      </p:sp>
      <p:sp>
        <p:nvSpPr>
          <p:cNvPr id="33" name="テキスト ボックス 32">
            <a:extLst>
              <a:ext uri="{FF2B5EF4-FFF2-40B4-BE49-F238E27FC236}">
                <a16:creationId xmlns:a16="http://schemas.microsoft.com/office/drawing/2014/main" id="{3CB625B9-E71A-4502-9F0E-485DEF510973}"/>
              </a:ext>
            </a:extLst>
          </p:cNvPr>
          <p:cNvSpPr txBox="1"/>
          <p:nvPr/>
        </p:nvSpPr>
        <p:spPr>
          <a:xfrm>
            <a:off x="482277" y="3270725"/>
            <a:ext cx="3406817"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異なるチームとの協調を日常的にする</a:t>
            </a:r>
          </a:p>
        </p:txBody>
      </p:sp>
      <p:sp>
        <p:nvSpPr>
          <p:cNvPr id="34" name="テキスト ボックス 33">
            <a:extLst>
              <a:ext uri="{FF2B5EF4-FFF2-40B4-BE49-F238E27FC236}">
                <a16:creationId xmlns:a16="http://schemas.microsoft.com/office/drawing/2014/main" id="{0347D44F-BB7B-4DD2-BC7A-9D6AF70C4093}"/>
              </a:ext>
            </a:extLst>
          </p:cNvPr>
          <p:cNvSpPr txBox="1"/>
          <p:nvPr/>
        </p:nvSpPr>
        <p:spPr>
          <a:xfrm>
            <a:off x="482277" y="4291858"/>
            <a:ext cx="3406817" cy="1200329"/>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チームで検証を繰り返し意思決定プロセスを改善し続ける</a:t>
            </a:r>
          </a:p>
        </p:txBody>
      </p:sp>
      <p:sp>
        <p:nvSpPr>
          <p:cNvPr id="35" name="テキスト ボックス 34">
            <a:extLst>
              <a:ext uri="{FF2B5EF4-FFF2-40B4-BE49-F238E27FC236}">
                <a16:creationId xmlns:a16="http://schemas.microsoft.com/office/drawing/2014/main" id="{12F537A3-6843-462B-9312-4F0D024A319E}"/>
              </a:ext>
            </a:extLst>
          </p:cNvPr>
          <p:cNvSpPr txBox="1"/>
          <p:nvPr/>
        </p:nvSpPr>
        <p:spPr>
          <a:xfrm>
            <a:off x="4463970" y="2577791"/>
            <a:ext cx="7208430"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検証を通じ得られた知見をもとに、長期的な</a:t>
            </a:r>
            <a:r>
              <a:rPr kumimoji="1" lang="ja-JP" altLang="en-US" sz="2400" dirty="0">
                <a:ea typeface="メイリオ" panose="020B0604030504040204" pitchFamily="50" charset="-128"/>
              </a:rPr>
              <a:t> </a:t>
            </a:r>
            <a:r>
              <a:rPr kumimoji="1" lang="en-US" altLang="ja-JP" sz="2400" dirty="0">
                <a:ea typeface="メイリオ" panose="020B0604030504040204" pitchFamily="50" charset="-128"/>
              </a:rPr>
              <a:t>AI/ML</a:t>
            </a:r>
            <a:r>
              <a:rPr kumimoji="1" lang="en-US" altLang="ja-JP" sz="2400" dirty="0">
                <a:latin typeface="メイリオ" panose="020B0604030504040204" pitchFamily="50" charset="-128"/>
                <a:ea typeface="メイリオ" panose="020B0604030504040204" pitchFamily="50" charset="-128"/>
              </a:rPr>
              <a:t> </a:t>
            </a:r>
            <a:r>
              <a:rPr kumimoji="1" lang="ja-JP" altLang="en-US" sz="2400" dirty="0">
                <a:latin typeface="メイリオ" panose="020B0604030504040204" pitchFamily="50" charset="-128"/>
                <a:ea typeface="メイリオ" panose="020B0604030504040204" pitchFamily="50" charset="-128"/>
              </a:rPr>
              <a:t>の投資計画を立て、推進するための組織を組成する。</a:t>
            </a:r>
          </a:p>
        </p:txBody>
      </p:sp>
      <p:sp>
        <p:nvSpPr>
          <p:cNvPr id="36" name="テキスト ボックス 35">
            <a:extLst>
              <a:ext uri="{FF2B5EF4-FFF2-40B4-BE49-F238E27FC236}">
                <a16:creationId xmlns:a16="http://schemas.microsoft.com/office/drawing/2014/main" id="{DAF21809-ADC1-42BC-98EB-AB54BA964016}"/>
              </a:ext>
            </a:extLst>
          </p:cNvPr>
          <p:cNvSpPr txBox="1"/>
          <p:nvPr/>
        </p:nvSpPr>
        <p:spPr>
          <a:xfrm>
            <a:off x="4463970" y="4042071"/>
            <a:ext cx="7104124" cy="830997"/>
          </a:xfrm>
          <a:prstGeom prst="rect">
            <a:avLst/>
          </a:prstGeom>
          <a:noFill/>
        </p:spPr>
        <p:txBody>
          <a:bodyPr wrap="square" lIns="0" rIns="0" rtlCol="0">
            <a:spAutoFit/>
          </a:bodyPr>
          <a:lstStyle/>
          <a:p>
            <a:pPr algn="l"/>
            <a:r>
              <a:rPr kumimoji="1" lang="ja-JP" altLang="en-US" sz="2400" dirty="0">
                <a:latin typeface="メイリオ" panose="020B0604030504040204" pitchFamily="50" charset="-128"/>
                <a:ea typeface="メイリオ" panose="020B0604030504040204" pitchFamily="50" charset="-128"/>
              </a:rPr>
              <a:t>仮説検証の速度、 </a:t>
            </a:r>
            <a:r>
              <a:rPr kumimoji="1" lang="en-US" altLang="ja-JP" sz="2400" dirty="0">
                <a:ea typeface="メイリオ" panose="020B0604030504040204" pitchFamily="50" charset="-128"/>
              </a:rPr>
              <a:t>AI/ML </a:t>
            </a:r>
            <a:r>
              <a:rPr kumimoji="1" lang="ja-JP" altLang="en-US" sz="2400" dirty="0">
                <a:latin typeface="メイリオ" panose="020B0604030504040204" pitchFamily="50" charset="-128"/>
                <a:ea typeface="メイリオ" panose="020B0604030504040204" pitchFamily="50" charset="-128"/>
              </a:rPr>
              <a:t>の開発速度を速めるためのデータ基盤や </a:t>
            </a:r>
            <a:r>
              <a:rPr kumimoji="1" lang="en-US" altLang="ja-JP" sz="2400" dirty="0">
                <a:ea typeface="メイリオ" panose="020B0604030504040204" pitchFamily="50" charset="-128"/>
              </a:rPr>
              <a:t>ML </a:t>
            </a:r>
            <a:r>
              <a:rPr kumimoji="1" lang="ja-JP" altLang="en-US" sz="2400" dirty="0">
                <a:latin typeface="メイリオ" panose="020B0604030504040204" pitchFamily="50" charset="-128"/>
                <a:ea typeface="メイリオ" panose="020B0604030504040204" pitchFamily="50" charset="-128"/>
              </a:rPr>
              <a:t>基盤の設計と構築。</a:t>
            </a:r>
          </a:p>
        </p:txBody>
      </p:sp>
      <p:sp>
        <p:nvSpPr>
          <p:cNvPr id="37" name="矢印: 五方向 36">
            <a:extLst>
              <a:ext uri="{FF2B5EF4-FFF2-40B4-BE49-F238E27FC236}">
                <a16:creationId xmlns:a16="http://schemas.microsoft.com/office/drawing/2014/main" id="{21E57023-458F-4C45-91AD-34E326DDFABC}"/>
              </a:ext>
            </a:extLst>
          </p:cNvPr>
          <p:cNvSpPr/>
          <p:nvPr/>
        </p:nvSpPr>
        <p:spPr>
          <a:xfrm>
            <a:off x="4463969" y="2176041"/>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400" dirty="0">
                <a:solidFill>
                  <a:schemeClr val="tx1"/>
                </a:solidFill>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の組織戦略立案</a:t>
            </a:r>
          </a:p>
        </p:txBody>
      </p:sp>
      <p:sp>
        <p:nvSpPr>
          <p:cNvPr id="38" name="矢印: 五方向 37">
            <a:extLst>
              <a:ext uri="{FF2B5EF4-FFF2-40B4-BE49-F238E27FC236}">
                <a16:creationId xmlns:a16="http://schemas.microsoft.com/office/drawing/2014/main" id="{D4574977-D9C2-45C5-AF81-AD8EDD748903}"/>
              </a:ext>
            </a:extLst>
          </p:cNvPr>
          <p:cNvSpPr/>
          <p:nvPr/>
        </p:nvSpPr>
        <p:spPr>
          <a:xfrm>
            <a:off x="4463969" y="3508792"/>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データ基盤・</a:t>
            </a:r>
            <a:r>
              <a:rPr kumimoji="1" lang="en-US" altLang="ja-JP" sz="2400" dirty="0">
                <a:solidFill>
                  <a:schemeClr val="tx1"/>
                </a:solidFill>
                <a:ea typeface="メイリオ" panose="020B0604030504040204" pitchFamily="50" charset="-128"/>
              </a:rPr>
              <a:t>ML</a:t>
            </a:r>
            <a:r>
              <a:rPr kumimoji="1" lang="ja-JP" altLang="en-US" sz="2400" dirty="0">
                <a:solidFill>
                  <a:schemeClr val="tx1"/>
                </a:solidFill>
                <a:latin typeface="メイリオ" panose="020B0604030504040204" pitchFamily="50" charset="-128"/>
                <a:ea typeface="メイリオ" panose="020B0604030504040204" pitchFamily="50" charset="-128"/>
              </a:rPr>
              <a:t>基盤構築</a:t>
            </a:r>
          </a:p>
        </p:txBody>
      </p:sp>
      <p:sp>
        <p:nvSpPr>
          <p:cNvPr id="39" name="正方形/長方形 38">
            <a:extLst>
              <a:ext uri="{FF2B5EF4-FFF2-40B4-BE49-F238E27FC236}">
                <a16:creationId xmlns:a16="http://schemas.microsoft.com/office/drawing/2014/main" id="{98DE5792-9AEE-4B71-84E4-1445856A6A1C}"/>
              </a:ext>
            </a:extLst>
          </p:cNvPr>
          <p:cNvSpPr/>
          <p:nvPr/>
        </p:nvSpPr>
        <p:spPr>
          <a:xfrm>
            <a:off x="4054997" y="966866"/>
            <a:ext cx="7693307" cy="513298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0" name="テキスト ボックス 39">
            <a:extLst>
              <a:ext uri="{FF2B5EF4-FFF2-40B4-BE49-F238E27FC236}">
                <a16:creationId xmlns:a16="http://schemas.microsoft.com/office/drawing/2014/main" id="{05F45CA2-FAF1-4763-B4AF-7BC46C3DFC00}"/>
              </a:ext>
            </a:extLst>
          </p:cNvPr>
          <p:cNvSpPr txBox="1"/>
          <p:nvPr/>
        </p:nvSpPr>
        <p:spPr>
          <a:xfrm>
            <a:off x="4463969" y="5326974"/>
            <a:ext cx="7245753" cy="830997"/>
          </a:xfrm>
          <a:prstGeom prst="rect">
            <a:avLst/>
          </a:prstGeom>
          <a:noFill/>
        </p:spPr>
        <p:txBody>
          <a:bodyPr wrap="square" lIns="0" rIns="0" rtlCol="0">
            <a:spAutoFit/>
          </a:bodyPr>
          <a:lstStyle/>
          <a:p>
            <a:pPr algn="l"/>
            <a:r>
              <a:rPr kumimoji="1" lang="en-US" altLang="ja-JP" sz="2400" dirty="0">
                <a:ea typeface="メイリオ" panose="020B0604030504040204" pitchFamily="50" charset="-128"/>
              </a:rPr>
              <a:t>MLEW </a:t>
            </a:r>
            <a:r>
              <a:rPr kumimoji="1" lang="ja-JP" altLang="en-US" sz="2400" dirty="0">
                <a:latin typeface="メイリオ" panose="020B0604030504040204" pitchFamily="50" charset="-128"/>
                <a:ea typeface="メイリオ" panose="020B0604030504040204" pitchFamily="50" charset="-128"/>
              </a:rPr>
              <a:t>から始まったチームワークを組織全体へ波及しつつ、責任ある </a:t>
            </a:r>
            <a:r>
              <a:rPr kumimoji="1" lang="en-US" altLang="ja-JP" sz="2400" dirty="0">
                <a:ea typeface="メイリオ" panose="020B0604030504040204" pitchFamily="50" charset="-128"/>
              </a:rPr>
              <a:t>AI </a:t>
            </a:r>
            <a:r>
              <a:rPr kumimoji="1" lang="ja-JP" altLang="en-US" sz="2400" dirty="0">
                <a:latin typeface="メイリオ" panose="020B0604030504040204" pitchFamily="50" charset="-128"/>
                <a:ea typeface="メイリオ" panose="020B0604030504040204" pitchFamily="50" charset="-128"/>
              </a:rPr>
              <a:t>活用に向けガバナンスを整える</a:t>
            </a:r>
          </a:p>
        </p:txBody>
      </p:sp>
      <p:sp>
        <p:nvSpPr>
          <p:cNvPr id="41" name="矢印: 五方向 40">
            <a:extLst>
              <a:ext uri="{FF2B5EF4-FFF2-40B4-BE49-F238E27FC236}">
                <a16:creationId xmlns:a16="http://schemas.microsoft.com/office/drawing/2014/main" id="{17E603C9-C0A4-4631-9A2A-6EC959E20EBE}"/>
              </a:ext>
            </a:extLst>
          </p:cNvPr>
          <p:cNvSpPr/>
          <p:nvPr/>
        </p:nvSpPr>
        <p:spPr>
          <a:xfrm>
            <a:off x="4463969" y="4957644"/>
            <a:ext cx="3974637" cy="401748"/>
          </a:xfrm>
          <a:prstGeom prst="homePlat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dirty="0">
                <a:solidFill>
                  <a:schemeClr val="tx1"/>
                </a:solidFill>
                <a:latin typeface="メイリオ" panose="020B0604030504040204" pitchFamily="50" charset="-128"/>
                <a:ea typeface="メイリオ" panose="020B0604030504040204" pitchFamily="50" charset="-128"/>
              </a:rPr>
              <a:t>チームワークの醸成</a:t>
            </a:r>
          </a:p>
        </p:txBody>
      </p:sp>
    </p:spTree>
    <p:extLst>
      <p:ext uri="{BB962C8B-B14F-4D97-AF65-F5344CB8AC3E}">
        <p14:creationId xmlns:p14="http://schemas.microsoft.com/office/powerpoint/2010/main" val="18662536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1F379101-BF58-E5C9-A2AC-6718958B2CE5}"/>
              </a:ext>
            </a:extLst>
          </p:cNvPr>
          <p:cNvSpPr>
            <a:spLocks noGrp="1"/>
          </p:cNvSpPr>
          <p:nvPr>
            <p:ph type="body" sz="quarter" idx="10"/>
          </p:nvPr>
        </p:nvSpPr>
        <p:spPr/>
        <p:txBody>
          <a:bodyPr/>
          <a:lstStyle/>
          <a:p>
            <a:endParaRPr lang="en-US"/>
          </a:p>
        </p:txBody>
      </p:sp>
      <p:sp>
        <p:nvSpPr>
          <p:cNvPr id="12" name="Text Placeholder 11">
            <a:extLst>
              <a:ext uri="{FF2B5EF4-FFF2-40B4-BE49-F238E27FC236}">
                <a16:creationId xmlns:a16="http://schemas.microsoft.com/office/drawing/2014/main" id="{E7A9AA84-6584-BD6D-9F7D-3D9B0D038DFE}"/>
              </a:ext>
            </a:extLst>
          </p:cNvPr>
          <p:cNvSpPr>
            <a:spLocks noGrp="1"/>
          </p:cNvSpPr>
          <p:nvPr>
            <p:ph type="body" sz="quarter" idx="11"/>
          </p:nvPr>
        </p:nvSpPr>
        <p:spPr/>
        <p:txBody>
          <a:bodyPr/>
          <a:lstStyle/>
          <a:p>
            <a:endParaRPr lang="en-US"/>
          </a:p>
        </p:txBody>
      </p:sp>
      <p:sp>
        <p:nvSpPr>
          <p:cNvPr id="13" name="Text Placeholder 12">
            <a:extLst>
              <a:ext uri="{FF2B5EF4-FFF2-40B4-BE49-F238E27FC236}">
                <a16:creationId xmlns:a16="http://schemas.microsoft.com/office/drawing/2014/main" id="{45A7407D-1C01-99D1-D9DF-1A7F03E96FB3}"/>
              </a:ext>
            </a:extLst>
          </p:cNvPr>
          <p:cNvSpPr>
            <a:spLocks noGrp="1"/>
          </p:cNvSpPr>
          <p:nvPr>
            <p:ph type="body" sz="quarter" idx="12"/>
          </p:nvPr>
        </p:nvSpPr>
        <p:spPr/>
        <p:txBody>
          <a:bodyPr/>
          <a:lstStyle/>
          <a:p>
            <a:endParaRPr lang="en-US"/>
          </a:p>
        </p:txBody>
      </p:sp>
      <p:sp>
        <p:nvSpPr>
          <p:cNvPr id="14" name="Text Placeholder 13">
            <a:extLst>
              <a:ext uri="{FF2B5EF4-FFF2-40B4-BE49-F238E27FC236}">
                <a16:creationId xmlns:a16="http://schemas.microsoft.com/office/drawing/2014/main" id="{CE5035C0-B0BD-60C9-649E-A937651D10A9}"/>
              </a:ext>
            </a:extLst>
          </p:cNvPr>
          <p:cNvSpPr>
            <a:spLocks noGrp="1"/>
          </p:cNvSpPr>
          <p:nvPr>
            <p:ph type="body" sz="quarter" idx="13"/>
          </p:nvPr>
        </p:nvSpPr>
        <p:spPr/>
        <p:txBody>
          <a:bodyPr/>
          <a:lstStyle/>
          <a:p>
            <a:endParaRPr lang="en-US"/>
          </a:p>
        </p:txBody>
      </p:sp>
      <p:sp>
        <p:nvSpPr>
          <p:cNvPr id="15" name="Text Placeholder 14">
            <a:extLst>
              <a:ext uri="{FF2B5EF4-FFF2-40B4-BE49-F238E27FC236}">
                <a16:creationId xmlns:a16="http://schemas.microsoft.com/office/drawing/2014/main" id="{A811BD00-40FB-F859-8DAA-DFFDA3922230}"/>
              </a:ext>
            </a:extLst>
          </p:cNvPr>
          <p:cNvSpPr>
            <a:spLocks noGrp="1"/>
          </p:cNvSpPr>
          <p:nvPr>
            <p:ph type="body" sz="quarter" idx="14"/>
          </p:nvPr>
        </p:nvSpPr>
        <p:spPr/>
        <p:txBody>
          <a:bodyPr/>
          <a:lstStyle/>
          <a:p>
            <a:endParaRPr lang="en-US"/>
          </a:p>
        </p:txBody>
      </p:sp>
      <p:sp>
        <p:nvSpPr>
          <p:cNvPr id="16" name="Text Placeholder 15">
            <a:extLst>
              <a:ext uri="{FF2B5EF4-FFF2-40B4-BE49-F238E27FC236}">
                <a16:creationId xmlns:a16="http://schemas.microsoft.com/office/drawing/2014/main" id="{F6F25C84-6BC8-8CD9-342B-A603A9807B76}"/>
              </a:ext>
            </a:extLst>
          </p:cNvPr>
          <p:cNvSpPr>
            <a:spLocks noGrp="1"/>
          </p:cNvSpPr>
          <p:nvPr>
            <p:ph type="body" sz="quarter" idx="15"/>
          </p:nvPr>
        </p:nvSpPr>
        <p:spPr/>
        <p:txBody>
          <a:bodyPr/>
          <a:lstStyle/>
          <a:p>
            <a:endParaRPr lang="en-US"/>
          </a:p>
        </p:txBody>
      </p:sp>
      <p:sp>
        <p:nvSpPr>
          <p:cNvPr id="3" name="Title 2">
            <a:extLst>
              <a:ext uri="{FF2B5EF4-FFF2-40B4-BE49-F238E27FC236}">
                <a16:creationId xmlns:a16="http://schemas.microsoft.com/office/drawing/2014/main" id="{AF6898C8-B1AD-9D18-F070-CA61384F1D6D}"/>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32</a:t>
            </a:fld>
            <a:endParaRPr lang="en-US"/>
          </a:p>
        </p:txBody>
      </p:sp>
      <p:pic>
        <p:nvPicPr>
          <p:cNvPr id="5" name="図 4">
            <a:extLst>
              <a:ext uri="{FF2B5EF4-FFF2-40B4-BE49-F238E27FC236}">
                <a16:creationId xmlns:a16="http://schemas.microsoft.com/office/drawing/2014/main" id="{CADA156B-7A3E-49FB-A25E-D8BBFE7C2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3329" y="4063439"/>
            <a:ext cx="2316879" cy="2316879"/>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018205"/>
            <a:ext cx="11424062" cy="644714"/>
          </a:xfrm>
        </p:spPr>
        <p:txBody>
          <a:bodyPr/>
          <a:lstStyle/>
          <a:p>
            <a:pPr algn="ctr"/>
            <a:r>
              <a:rPr kumimoji="1" lang="ja-JP" altLang="en-US" dirty="0"/>
              <a:t>本日は改善編を行います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Tree>
    <p:extLst>
      <p:ext uri="{BB962C8B-B14F-4D97-AF65-F5344CB8AC3E}">
        <p14:creationId xmlns:p14="http://schemas.microsoft.com/office/powerpoint/2010/main" val="1737871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改善編のゴール</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b="1" dirty="0">
                <a:solidFill>
                  <a:schemeClr val="tx1"/>
                </a:solidFill>
              </a:rPr>
              <a:t>最初の成果を得る </a:t>
            </a:r>
            <a:r>
              <a:rPr lang="en-US" altLang="ja-JP" b="1" dirty="0">
                <a:solidFill>
                  <a:schemeClr val="tx1"/>
                </a:solidFill>
              </a:rPr>
              <a:t>1~3 </a:t>
            </a:r>
            <a:r>
              <a:rPr lang="ja-JP" altLang="en-US" b="1" dirty="0">
                <a:solidFill>
                  <a:schemeClr val="tx1"/>
                </a:solidFill>
              </a:rPr>
              <a:t>ヵ月の計画を作成する</a:t>
            </a: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11" name="直線矢印コネクタ 10">
            <a:extLst>
              <a:ext uri="{FF2B5EF4-FFF2-40B4-BE49-F238E27FC236}">
                <a16:creationId xmlns:a16="http://schemas.microsoft.com/office/drawing/2014/main" id="{BE343848-261D-4FAB-9605-EAFC5AA93553}"/>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8E8E083-732A-427D-9D34-602A78725E79}"/>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13" name="四角形: 角を丸くする 12">
            <a:extLst>
              <a:ext uri="{FF2B5EF4-FFF2-40B4-BE49-F238E27FC236}">
                <a16:creationId xmlns:a16="http://schemas.microsoft.com/office/drawing/2014/main" id="{89A75DB1-1E6B-4D3B-A03E-2B5E99E07085}"/>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14" name="四角形: 角を丸くする 13">
            <a:extLst>
              <a:ext uri="{FF2B5EF4-FFF2-40B4-BE49-F238E27FC236}">
                <a16:creationId xmlns:a16="http://schemas.microsoft.com/office/drawing/2014/main" id="{49207FFB-AAAC-4098-82A7-1877865D49FA}"/>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15" name="四角形: 角を丸くする 14">
            <a:extLst>
              <a:ext uri="{FF2B5EF4-FFF2-40B4-BE49-F238E27FC236}">
                <a16:creationId xmlns:a16="http://schemas.microsoft.com/office/drawing/2014/main" id="{B4AF4944-ECAD-4EDC-B13E-1FFF3034D7C4}"/>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ユースケースを</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 name="楕円 2">
            <a:extLst>
              <a:ext uri="{FF2B5EF4-FFF2-40B4-BE49-F238E27FC236}">
                <a16:creationId xmlns:a16="http://schemas.microsoft.com/office/drawing/2014/main" id="{7DFBF5E0-E502-40A8-8FCE-BF5F4FD61ACA}"/>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87532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AA563-1738-4567-9ACB-C08DB20E14C7}"/>
              </a:ext>
            </a:extLst>
          </p:cNvPr>
          <p:cNvSpPr>
            <a:spLocks noGrp="1"/>
          </p:cNvSpPr>
          <p:nvPr>
            <p:ph type="title"/>
          </p:nvPr>
        </p:nvSpPr>
        <p:spPr/>
        <p:txBody>
          <a:bodyPr/>
          <a:lstStyle/>
          <a:p>
            <a:r>
              <a:rPr kumimoji="1" lang="ja-JP" altLang="en-US" dirty="0"/>
              <a:t>なぜ </a:t>
            </a:r>
            <a:r>
              <a:rPr kumimoji="1" lang="en-US" altLang="ja-JP" dirty="0"/>
              <a:t>1~3 </a:t>
            </a:r>
            <a:r>
              <a:rPr kumimoji="1" lang="ja-JP" altLang="en-US" dirty="0"/>
              <a:t>ヵ月か </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648F53-3A3D-4709-BC41-0E06B78145C2}"/>
              </a:ext>
            </a:extLst>
          </p:cNvPr>
          <p:cNvSpPr>
            <a:spLocks noGrp="1"/>
          </p:cNvSpPr>
          <p:nvPr>
            <p:ph idx="1"/>
          </p:nvPr>
        </p:nvSpPr>
        <p:spPr>
          <a:xfrm>
            <a:off x="425038" y="1371600"/>
            <a:ext cx="11424062" cy="2769989"/>
          </a:xfrm>
        </p:spPr>
        <p:txBody>
          <a:bodyPr/>
          <a:lstStyle/>
          <a:p>
            <a:pPr algn="l"/>
            <a:r>
              <a:rPr kumimoji="1" lang="en-US" altLang="ja-JP" sz="2400" dirty="0">
                <a:solidFill>
                  <a:schemeClr val="tx1"/>
                </a:solidFill>
                <a:latin typeface="メイリオ" panose="020B0604030504040204" pitchFamily="50" charset="-128"/>
                <a:ea typeface="メイリオ" panose="020B0604030504040204" pitchFamily="50" charset="-128"/>
              </a:rPr>
              <a:t>AWS </a:t>
            </a:r>
            <a:r>
              <a:rPr kumimoji="1" lang="ja-JP" altLang="en-US" sz="2400" dirty="0">
                <a:solidFill>
                  <a:schemeClr val="tx1"/>
                </a:solidFill>
                <a:latin typeface="メイリオ" panose="020B0604030504040204" pitchFamily="50" charset="-128"/>
                <a:ea typeface="メイリオ" panose="020B0604030504040204" pitchFamily="50" charset="-128"/>
              </a:rPr>
              <a:t>の </a:t>
            </a:r>
            <a:r>
              <a:rPr kumimoji="1" lang="en-US" altLang="ja-JP" sz="2400" dirty="0">
                <a:solidFill>
                  <a:schemeClr val="tx1"/>
                </a:solidFill>
                <a:latin typeface="メイリオ" panose="020B0604030504040204" pitchFamily="50" charset="-128"/>
                <a:ea typeface="メイリオ" panose="020B0604030504040204" pitchFamily="50" charset="-128"/>
              </a:rPr>
              <a:t>CTO </a:t>
            </a:r>
            <a:r>
              <a:rPr kumimoji="1" lang="ja-JP" altLang="en-US" sz="2400" dirty="0">
                <a:solidFill>
                  <a:schemeClr val="tx1"/>
                </a:solidFill>
                <a:latin typeface="メイリオ" panose="020B0604030504040204" pitchFamily="50" charset="-128"/>
                <a:ea typeface="メイリオ" panose="020B0604030504040204" pitchFamily="50" charset="-128"/>
              </a:rPr>
              <a:t>に対するエンゲージメントの記録に基づくと、</a:t>
            </a:r>
            <a:r>
              <a:rPr kumimoji="1" lang="en-US" altLang="ja-JP" sz="2400" dirty="0">
                <a:solidFill>
                  <a:schemeClr val="tx1"/>
                </a:solidFill>
                <a:latin typeface="メイリオ" panose="020B0604030504040204" pitchFamily="50" charset="-128"/>
                <a:ea typeface="メイリオ" panose="020B0604030504040204" pitchFamily="50" charset="-128"/>
              </a:rPr>
              <a:t>3 </a:t>
            </a:r>
            <a:r>
              <a:rPr kumimoji="1" lang="ja-JP" altLang="en-US" sz="2400" dirty="0">
                <a:solidFill>
                  <a:schemeClr val="tx1"/>
                </a:solidFill>
                <a:latin typeface="メイリオ" panose="020B0604030504040204" pitchFamily="50" charset="-128"/>
                <a:ea typeface="メイリオ" panose="020B0604030504040204" pitchFamily="50" charset="-128"/>
              </a:rPr>
              <a:t>ヶ月以内には </a:t>
            </a:r>
            <a:r>
              <a:rPr kumimoji="1" lang="en-US" altLang="ja-JP" sz="2400" dirty="0">
                <a:solidFill>
                  <a:schemeClr val="tx1"/>
                </a:solidFill>
                <a:latin typeface="メイリオ" panose="020B0604030504040204" pitchFamily="50" charset="-128"/>
                <a:ea typeface="メイリオ" panose="020B0604030504040204" pitchFamily="50" charset="-128"/>
              </a:rPr>
              <a:t>AI/ML </a:t>
            </a:r>
            <a:r>
              <a:rPr kumimoji="1" lang="ja-JP" altLang="en-US" sz="2400" dirty="0">
                <a:solidFill>
                  <a:schemeClr val="tx1"/>
                </a:solidFill>
                <a:latin typeface="メイリオ" panose="020B0604030504040204" pitchFamily="50" charset="-128"/>
                <a:ea typeface="メイリオ" panose="020B0604030504040204" pitchFamily="50" charset="-128"/>
              </a:rPr>
              <a:t>より優先すべきクリティカルなタスクが発生することが多い。</a:t>
            </a:r>
            <a:endParaRPr kumimoji="1" lang="en-US" altLang="ja-JP" dirty="0">
              <a:latin typeface="メイリオ" panose="020B0604030504040204" pitchFamily="50" charset="-128"/>
              <a:ea typeface="メイリオ" panose="020B0604030504040204" pitchFamily="50" charset="-128"/>
            </a:endParaRPr>
          </a:p>
          <a:p>
            <a:pPr algn="l"/>
            <a:endParaRPr kumimoji="1" lang="en-US" altLang="ja-JP" sz="2400" b="1" dirty="0">
              <a:solidFill>
                <a:schemeClr val="tx1"/>
              </a:solidFill>
              <a:latin typeface="メイリオ" panose="020B0604030504040204" pitchFamily="50" charset="-128"/>
              <a:ea typeface="メイリオ" panose="020B0604030504040204" pitchFamily="50" charset="-128"/>
            </a:endParaRPr>
          </a:p>
          <a:p>
            <a:pPr algn="l"/>
            <a:r>
              <a:rPr kumimoji="1" lang="ja-JP" altLang="en-US" sz="2400" dirty="0">
                <a:solidFill>
                  <a:schemeClr val="tx1"/>
                </a:solidFill>
                <a:latin typeface="メイリオ" panose="020B0604030504040204" pitchFamily="50" charset="-128"/>
                <a:ea typeface="メイリオ" panose="020B0604030504040204" pitchFamily="50" charset="-128"/>
              </a:rPr>
              <a:t>人がある習慣を身に付けるには、平均で同じ行動を </a:t>
            </a:r>
            <a:r>
              <a:rPr kumimoji="1" lang="en-US" altLang="ja-JP" sz="2400" dirty="0">
                <a:solidFill>
                  <a:schemeClr val="tx1"/>
                </a:solidFill>
                <a:latin typeface="メイリオ" panose="020B0604030504040204" pitchFamily="50" charset="-128"/>
                <a:ea typeface="メイリオ" panose="020B0604030504040204" pitchFamily="50" charset="-128"/>
              </a:rPr>
              <a:t>66 </a:t>
            </a:r>
            <a:r>
              <a:rPr kumimoji="1" lang="ja-JP" altLang="en-US" sz="2400" dirty="0">
                <a:solidFill>
                  <a:schemeClr val="tx1"/>
                </a:solidFill>
                <a:latin typeface="メイリオ" panose="020B0604030504040204" pitchFamily="50" charset="-128"/>
                <a:ea typeface="メイリオ" panose="020B0604030504040204" pitchFamily="50" charset="-128"/>
              </a:rPr>
              <a:t>日 </a:t>
            </a:r>
            <a:r>
              <a:rPr kumimoji="1" lang="en-US" altLang="ja-JP" sz="2400" dirty="0">
                <a:solidFill>
                  <a:schemeClr val="tx1"/>
                </a:solidFill>
                <a:latin typeface="メイリオ" panose="020B0604030504040204" pitchFamily="50" charset="-128"/>
                <a:ea typeface="メイリオ" panose="020B0604030504040204" pitchFamily="50" charset="-128"/>
              </a:rPr>
              <a:t>( 2 </a:t>
            </a:r>
            <a:r>
              <a:rPr kumimoji="1" lang="ja-JP" altLang="en-US" sz="2400" dirty="0">
                <a:solidFill>
                  <a:schemeClr val="tx1"/>
                </a:solidFill>
                <a:latin typeface="メイリオ" panose="020B0604030504040204" pitchFamily="50" charset="-128"/>
                <a:ea typeface="メイリオ" panose="020B0604030504040204" pitchFamily="50" charset="-128"/>
              </a:rPr>
              <a:t>カ月超</a:t>
            </a:r>
            <a:r>
              <a:rPr kumimoji="1" lang="en-US" altLang="ja-JP" sz="2400" dirty="0">
                <a:solidFill>
                  <a:schemeClr val="tx1"/>
                </a:solidFill>
                <a:latin typeface="メイリオ" panose="020B0604030504040204" pitchFamily="50" charset="-128"/>
                <a:ea typeface="メイリオ" panose="020B0604030504040204" pitchFamily="50" charset="-128"/>
              </a:rPr>
              <a:t>)</a:t>
            </a:r>
            <a:r>
              <a:rPr kumimoji="1" lang="ja-JP" altLang="en-US" sz="2400" dirty="0">
                <a:solidFill>
                  <a:schemeClr val="tx1"/>
                </a:solidFill>
                <a:latin typeface="メイリオ" panose="020B0604030504040204" pitchFamily="50" charset="-128"/>
                <a:ea typeface="メイリオ" panose="020B0604030504040204" pitchFamily="50" charset="-128"/>
              </a:rPr>
              <a:t> 続けることが必要 </a:t>
            </a:r>
            <a:r>
              <a:rPr kumimoji="1" lang="en-US" altLang="ja-JP" sz="2400" dirty="0">
                <a:solidFill>
                  <a:schemeClr val="tx1"/>
                </a:solidFill>
                <a:latin typeface="メイリオ" panose="020B0604030504040204" pitchFamily="50" charset="-128"/>
                <a:ea typeface="メイリオ" panose="020B0604030504040204" pitchFamily="50" charset="-128"/>
              </a:rPr>
              <a:t>(※)</a:t>
            </a:r>
            <a:endParaRPr kumimoji="1" lang="ja-JP" altLang="en-US" sz="2400" dirty="0">
              <a:solidFill>
                <a:schemeClr val="tx1"/>
              </a:solidFill>
              <a:latin typeface="メイリオ" panose="020B0604030504040204" pitchFamily="50" charset="-128"/>
              <a:ea typeface="メイリオ" panose="020B060403050404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BF08A4D-6BA5-48BB-A649-A6A8A073EFCD}"/>
              </a:ext>
            </a:extLst>
          </p:cNvPr>
          <p:cNvSpPr>
            <a:spLocks noGrp="1"/>
          </p:cNvSpPr>
          <p:nvPr>
            <p:ph type="sldNum" sz="quarter" idx="4"/>
          </p:nvPr>
        </p:nvSpPr>
        <p:spPr/>
        <p:txBody>
          <a:bodyPr/>
          <a:lstStyle/>
          <a:p>
            <a:fld id="{DC503246-BBCE-4F0A-BCDC-08FC4C52637D}" type="slidenum">
              <a:rPr lang="en-US" smtClean="0"/>
              <a:pPr/>
              <a:t>6</a:t>
            </a:fld>
            <a:endParaRPr lang="en-US"/>
          </a:p>
        </p:txBody>
      </p:sp>
      <p:sp>
        <p:nvSpPr>
          <p:cNvPr id="5" name="テキスト ボックス 4">
            <a:extLst>
              <a:ext uri="{FF2B5EF4-FFF2-40B4-BE49-F238E27FC236}">
                <a16:creationId xmlns:a16="http://schemas.microsoft.com/office/drawing/2014/main" id="{76D3A06B-4D6C-4516-920F-7DB4EF364A54}"/>
              </a:ext>
            </a:extLst>
          </p:cNvPr>
          <p:cNvSpPr txBox="1"/>
          <p:nvPr/>
        </p:nvSpPr>
        <p:spPr>
          <a:xfrm>
            <a:off x="4247535" y="5995686"/>
            <a:ext cx="7320559" cy="400110"/>
          </a:xfrm>
          <a:prstGeom prst="rect">
            <a:avLst/>
          </a:prstGeom>
          <a:noFill/>
        </p:spPr>
        <p:txBody>
          <a:bodyPr wrap="square" lIns="0" rIns="0" rtlCol="0">
            <a:spAutoFit/>
          </a:bodyPr>
          <a:lstStyle/>
          <a:p>
            <a:pPr algn="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ロンドン大学のフィリパ・ラリー博士の研究に基づく</a:t>
            </a:r>
          </a:p>
        </p:txBody>
      </p:sp>
    </p:spTree>
    <p:extLst>
      <p:ext uri="{BB962C8B-B14F-4D97-AF65-F5344CB8AC3E}">
        <p14:creationId xmlns:p14="http://schemas.microsoft.com/office/powerpoint/2010/main" val="35498232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110E282-B31A-4980-A348-DB8FDD4C0868}"/>
              </a:ext>
            </a:extLst>
          </p:cNvPr>
          <p:cNvSpPr>
            <a:spLocks noGrp="1"/>
          </p:cNvSpPr>
          <p:nvPr>
            <p:ph type="title"/>
          </p:nvPr>
        </p:nvSpPr>
        <p:spPr/>
        <p:txBody>
          <a:bodyPr/>
          <a:lstStyle/>
          <a:p>
            <a:r>
              <a:rPr lang="ja-JP" altLang="en-US" dirty="0"/>
              <a:t>準備フェーズは本日完了させる</a:t>
            </a:r>
          </a:p>
        </p:txBody>
      </p:sp>
      <p:sp>
        <p:nvSpPr>
          <p:cNvPr id="4" name="スライド番号プレースホルダー 3">
            <a:extLst>
              <a:ext uri="{FF2B5EF4-FFF2-40B4-BE49-F238E27FC236}">
                <a16:creationId xmlns:a16="http://schemas.microsoft.com/office/drawing/2014/main" id="{93B6EA0E-6262-4A78-A7FB-7DCE78E7DAEB}"/>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7" name="コンテンツ プレースホルダー 18">
            <a:extLst>
              <a:ext uri="{FF2B5EF4-FFF2-40B4-BE49-F238E27FC236}">
                <a16:creationId xmlns:a16="http://schemas.microsoft.com/office/drawing/2014/main" id="{9AEE5554-E871-4AF9-8D73-F8FC3128E9FC}"/>
              </a:ext>
            </a:extLst>
          </p:cNvPr>
          <p:cNvSpPr>
            <a:spLocks noGrp="1"/>
          </p:cNvSpPr>
          <p:nvPr>
            <p:ph idx="1"/>
          </p:nvPr>
        </p:nvSpPr>
        <p:spPr>
          <a:xfrm>
            <a:off x="609600" y="1090225"/>
            <a:ext cx="10972800" cy="461665"/>
          </a:xfrm>
        </p:spPr>
        <p:txBody>
          <a:bodyPr/>
          <a:lstStyle/>
          <a:p>
            <a:r>
              <a:rPr lang="ja-JP" altLang="en-US" dirty="0">
                <a:solidFill>
                  <a:schemeClr val="tx1"/>
                </a:solidFill>
              </a:rPr>
              <a:t>実施編の </a:t>
            </a:r>
            <a:r>
              <a:rPr lang="en-US" altLang="ja-JP" dirty="0">
                <a:solidFill>
                  <a:schemeClr val="tx1"/>
                </a:solidFill>
              </a:rPr>
              <a:t>Working Backwards </a:t>
            </a:r>
            <a:r>
              <a:rPr lang="ja-JP" altLang="en-US" dirty="0">
                <a:solidFill>
                  <a:schemeClr val="tx1"/>
                </a:solidFill>
              </a:rPr>
              <a:t>で不完全だったプロセスを補完し、①に進む</a:t>
            </a:r>
            <a:endParaRPr lang="en-US" altLang="ja-JP" dirty="0">
              <a:solidFill>
                <a:schemeClr val="tx1"/>
              </a:solidFill>
            </a:endParaRPr>
          </a:p>
        </p:txBody>
      </p:sp>
      <p:sp>
        <p:nvSpPr>
          <p:cNvPr id="8" name="矢印: 五方向 7">
            <a:extLst>
              <a:ext uri="{FF2B5EF4-FFF2-40B4-BE49-F238E27FC236}">
                <a16:creationId xmlns:a16="http://schemas.microsoft.com/office/drawing/2014/main" id="{93F48DD1-57D6-4312-AA3B-C9FBA86B0C2F}"/>
              </a:ext>
            </a:extLst>
          </p:cNvPr>
          <p:cNvSpPr/>
          <p:nvPr/>
        </p:nvSpPr>
        <p:spPr>
          <a:xfrm>
            <a:off x="991563" y="324692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9" name="矢印: 五方向 8">
            <a:extLst>
              <a:ext uri="{FF2B5EF4-FFF2-40B4-BE49-F238E27FC236}">
                <a16:creationId xmlns:a16="http://schemas.microsoft.com/office/drawing/2014/main" id="{6880DC81-565F-4B42-879B-732EB233B3FC}"/>
              </a:ext>
            </a:extLst>
          </p:cNvPr>
          <p:cNvSpPr/>
          <p:nvPr/>
        </p:nvSpPr>
        <p:spPr>
          <a:xfrm>
            <a:off x="991563" y="405788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10" name="矢印: 五方向 9">
            <a:extLst>
              <a:ext uri="{FF2B5EF4-FFF2-40B4-BE49-F238E27FC236}">
                <a16:creationId xmlns:a16="http://schemas.microsoft.com/office/drawing/2014/main" id="{37E78918-F9AB-4B3C-951F-DF58D6509648}"/>
              </a:ext>
            </a:extLst>
          </p:cNvPr>
          <p:cNvSpPr/>
          <p:nvPr/>
        </p:nvSpPr>
        <p:spPr>
          <a:xfrm>
            <a:off x="991563" y="4910542"/>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sp>
        <p:nvSpPr>
          <p:cNvPr id="16" name="四角形: 角を丸くする 15">
            <a:extLst>
              <a:ext uri="{FF2B5EF4-FFF2-40B4-BE49-F238E27FC236}">
                <a16:creationId xmlns:a16="http://schemas.microsoft.com/office/drawing/2014/main" id="{A51ECD83-7DB2-46E0-9085-749AEAC91599}"/>
              </a:ext>
            </a:extLst>
          </p:cNvPr>
          <p:cNvSpPr/>
          <p:nvPr/>
        </p:nvSpPr>
        <p:spPr>
          <a:xfrm>
            <a:off x="5583099"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プロダクト</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マネージャー</a:t>
            </a:r>
          </a:p>
        </p:txBody>
      </p:sp>
      <p:sp>
        <p:nvSpPr>
          <p:cNvPr id="17" name="四角形: 角を丸くする 16">
            <a:extLst>
              <a:ext uri="{FF2B5EF4-FFF2-40B4-BE49-F238E27FC236}">
                <a16:creationId xmlns:a16="http://schemas.microsoft.com/office/drawing/2014/main" id="{92BE0F81-C7FA-42CB-80C9-D29A79AAAE20}"/>
              </a:ext>
            </a:extLst>
          </p:cNvPr>
          <p:cNvSpPr/>
          <p:nvPr/>
        </p:nvSpPr>
        <p:spPr>
          <a:xfrm>
            <a:off x="7838111" y="1704489"/>
            <a:ext cx="1789974"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開発者</a:t>
            </a:r>
          </a:p>
        </p:txBody>
      </p:sp>
      <p:sp>
        <p:nvSpPr>
          <p:cNvPr id="18" name="四角形: 角を丸くする 17">
            <a:extLst>
              <a:ext uri="{FF2B5EF4-FFF2-40B4-BE49-F238E27FC236}">
                <a16:creationId xmlns:a16="http://schemas.microsoft.com/office/drawing/2014/main" id="{2A6B2729-8731-4FB0-8CBE-8B8844C74A76}"/>
              </a:ext>
            </a:extLst>
          </p:cNvPr>
          <p:cNvSpPr/>
          <p:nvPr/>
        </p:nvSpPr>
        <p:spPr>
          <a:xfrm>
            <a:off x="10093124" y="1704489"/>
            <a:ext cx="1997650"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データ</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サイエンティスト</a:t>
            </a:r>
          </a:p>
        </p:txBody>
      </p:sp>
      <p:sp>
        <p:nvSpPr>
          <p:cNvPr id="19" name="テキスト ボックス 18">
            <a:extLst>
              <a:ext uri="{FF2B5EF4-FFF2-40B4-BE49-F238E27FC236}">
                <a16:creationId xmlns:a16="http://schemas.microsoft.com/office/drawing/2014/main" id="{E0CDB332-C7CA-4685-861C-2DC79810A53D}"/>
              </a:ext>
            </a:extLst>
          </p:cNvPr>
          <p:cNvSpPr txBox="1"/>
          <p:nvPr/>
        </p:nvSpPr>
        <p:spPr>
          <a:xfrm>
            <a:off x="5583099"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0" name="テキスト ボックス 19">
            <a:extLst>
              <a:ext uri="{FF2B5EF4-FFF2-40B4-BE49-F238E27FC236}">
                <a16:creationId xmlns:a16="http://schemas.microsoft.com/office/drawing/2014/main" id="{EA58782D-CDFC-4170-BE7C-719029BCEBDC}"/>
              </a:ext>
            </a:extLst>
          </p:cNvPr>
          <p:cNvSpPr txBox="1"/>
          <p:nvPr/>
        </p:nvSpPr>
        <p:spPr>
          <a:xfrm>
            <a:off x="5583099"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1" name="テキスト ボックス 20">
            <a:extLst>
              <a:ext uri="{FF2B5EF4-FFF2-40B4-BE49-F238E27FC236}">
                <a16:creationId xmlns:a16="http://schemas.microsoft.com/office/drawing/2014/main" id="{C7577B07-4EF9-400A-9895-A8189FBF6086}"/>
              </a:ext>
            </a:extLst>
          </p:cNvPr>
          <p:cNvSpPr txBox="1"/>
          <p:nvPr/>
        </p:nvSpPr>
        <p:spPr>
          <a:xfrm>
            <a:off x="5636211"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2" name="テキスト ボックス 21">
            <a:extLst>
              <a:ext uri="{FF2B5EF4-FFF2-40B4-BE49-F238E27FC236}">
                <a16:creationId xmlns:a16="http://schemas.microsoft.com/office/drawing/2014/main" id="{B77ED2BD-A0B2-441E-9A07-B6547575BD31}"/>
              </a:ext>
            </a:extLst>
          </p:cNvPr>
          <p:cNvSpPr txBox="1"/>
          <p:nvPr/>
        </p:nvSpPr>
        <p:spPr>
          <a:xfrm>
            <a:off x="7838111"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3" name="テキスト ボックス 22">
            <a:extLst>
              <a:ext uri="{FF2B5EF4-FFF2-40B4-BE49-F238E27FC236}">
                <a16:creationId xmlns:a16="http://schemas.microsoft.com/office/drawing/2014/main" id="{DDF23123-96C1-4B5B-9D2F-9A4B4F3C0C5A}"/>
              </a:ext>
            </a:extLst>
          </p:cNvPr>
          <p:cNvSpPr txBox="1"/>
          <p:nvPr/>
        </p:nvSpPr>
        <p:spPr>
          <a:xfrm>
            <a:off x="7838111"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4" name="テキスト ボックス 23">
            <a:extLst>
              <a:ext uri="{FF2B5EF4-FFF2-40B4-BE49-F238E27FC236}">
                <a16:creationId xmlns:a16="http://schemas.microsoft.com/office/drawing/2014/main" id="{AA4AFDF6-E407-4FBF-9637-FE4C56EFC0D0}"/>
              </a:ext>
            </a:extLst>
          </p:cNvPr>
          <p:cNvSpPr txBox="1"/>
          <p:nvPr/>
        </p:nvSpPr>
        <p:spPr>
          <a:xfrm>
            <a:off x="7891223"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5" name="テキスト ボックス 24">
            <a:extLst>
              <a:ext uri="{FF2B5EF4-FFF2-40B4-BE49-F238E27FC236}">
                <a16:creationId xmlns:a16="http://schemas.microsoft.com/office/drawing/2014/main" id="{EE81B404-F017-46D5-A266-909074892BB9}"/>
              </a:ext>
            </a:extLst>
          </p:cNvPr>
          <p:cNvSpPr txBox="1"/>
          <p:nvPr/>
        </p:nvSpPr>
        <p:spPr>
          <a:xfrm>
            <a:off x="10199346" y="2688129"/>
            <a:ext cx="1789974" cy="369332"/>
          </a:xfrm>
          <a:prstGeom prst="rect">
            <a:avLst/>
          </a:prstGeom>
          <a:noFill/>
        </p:spPr>
        <p:txBody>
          <a:bodyPr wrap="square" lIns="0" rIns="0" rtlCol="0">
            <a:spAutoFit/>
          </a:bodyPr>
          <a:lstStyle/>
          <a:p>
            <a:pPr algn="ctr"/>
            <a:r>
              <a:rPr kumimoji="1" lang="en-US" altLang="ja-JP" dirty="0" err="1">
                <a:solidFill>
                  <a:schemeClr val="accent2"/>
                </a:solidFill>
              </a:rPr>
              <a:t>Todo</a:t>
            </a:r>
            <a:endParaRPr kumimoji="1" lang="ja-JP" altLang="en-US" dirty="0" err="1">
              <a:solidFill>
                <a:schemeClr val="accent2"/>
              </a:solidFill>
            </a:endParaRPr>
          </a:p>
        </p:txBody>
      </p:sp>
      <p:sp>
        <p:nvSpPr>
          <p:cNvPr id="26" name="テキスト ボックス 25">
            <a:extLst>
              <a:ext uri="{FF2B5EF4-FFF2-40B4-BE49-F238E27FC236}">
                <a16:creationId xmlns:a16="http://schemas.microsoft.com/office/drawing/2014/main" id="{90ADE181-03EE-48B4-8843-FBD30D2C33DA}"/>
              </a:ext>
            </a:extLst>
          </p:cNvPr>
          <p:cNvSpPr txBox="1"/>
          <p:nvPr/>
        </p:nvSpPr>
        <p:spPr>
          <a:xfrm>
            <a:off x="10199346" y="3431208"/>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7" name="テキスト ボックス 26">
            <a:extLst>
              <a:ext uri="{FF2B5EF4-FFF2-40B4-BE49-F238E27FC236}">
                <a16:creationId xmlns:a16="http://schemas.microsoft.com/office/drawing/2014/main" id="{B6EB432C-766E-45C3-BCF5-9241C15F7A76}"/>
              </a:ext>
            </a:extLst>
          </p:cNvPr>
          <p:cNvSpPr txBox="1"/>
          <p:nvPr/>
        </p:nvSpPr>
        <p:spPr>
          <a:xfrm>
            <a:off x="10199346" y="5015326"/>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29" name="矢印: 五方向 28">
            <a:extLst>
              <a:ext uri="{FF2B5EF4-FFF2-40B4-BE49-F238E27FC236}">
                <a16:creationId xmlns:a16="http://schemas.microsoft.com/office/drawing/2014/main" id="{D354707B-B182-40C0-BEC4-E1254468FAD5}"/>
              </a:ext>
            </a:extLst>
          </p:cNvPr>
          <p:cNvSpPr/>
          <p:nvPr/>
        </p:nvSpPr>
        <p:spPr>
          <a:xfrm>
            <a:off x="991563" y="2472052"/>
            <a:ext cx="2075728" cy="659757"/>
          </a:xfrm>
          <a:prstGeom prst="homePlat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マイルストン⓪</a:t>
            </a:r>
          </a:p>
        </p:txBody>
      </p:sp>
      <p:sp>
        <p:nvSpPr>
          <p:cNvPr id="30" name="四角形: 角を丸くする 29">
            <a:extLst>
              <a:ext uri="{FF2B5EF4-FFF2-40B4-BE49-F238E27FC236}">
                <a16:creationId xmlns:a16="http://schemas.microsoft.com/office/drawing/2014/main" id="{73FE7451-155E-4FC7-8FA8-1DB41D57F9ED}"/>
              </a:ext>
            </a:extLst>
          </p:cNvPr>
          <p:cNvSpPr/>
          <p:nvPr/>
        </p:nvSpPr>
        <p:spPr>
          <a:xfrm>
            <a:off x="3210288" y="2440377"/>
            <a:ext cx="2075725" cy="65975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ユースケースを</a:t>
            </a:r>
            <a:br>
              <a:rPr kumimoji="1" lang="en-US" altLang="ja-JP" b="1" dirty="0">
                <a:solidFill>
                  <a:schemeClr val="accent2"/>
                </a:solidFill>
                <a:latin typeface="メイリオ" panose="020B0604030504040204" pitchFamily="50" charset="-128"/>
                <a:ea typeface="メイリオ" panose="020B0604030504040204" pitchFamily="50" charset="-128"/>
              </a:rPr>
            </a:br>
            <a:r>
              <a:rPr kumimoji="1" lang="ja-JP" altLang="en-US" b="1" dirty="0">
                <a:solidFill>
                  <a:schemeClr val="accent2"/>
                </a:solidFill>
                <a:latin typeface="メイリオ" panose="020B0604030504040204" pitchFamily="50" charset="-128"/>
                <a:ea typeface="メイリオ" panose="020B0604030504040204" pitchFamily="50" charset="-128"/>
              </a:rPr>
              <a:t>確定する</a:t>
            </a:r>
          </a:p>
        </p:txBody>
      </p:sp>
      <p:sp>
        <p:nvSpPr>
          <p:cNvPr id="31" name="テキスト ボックス 30">
            <a:extLst>
              <a:ext uri="{FF2B5EF4-FFF2-40B4-BE49-F238E27FC236}">
                <a16:creationId xmlns:a16="http://schemas.microsoft.com/office/drawing/2014/main" id="{462938EE-72AB-4A17-88B5-C89E2A2172BC}"/>
              </a:ext>
            </a:extLst>
          </p:cNvPr>
          <p:cNvSpPr txBox="1"/>
          <p:nvPr/>
        </p:nvSpPr>
        <p:spPr>
          <a:xfrm>
            <a:off x="5583099"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2" name="テキスト ボックス 31">
            <a:extLst>
              <a:ext uri="{FF2B5EF4-FFF2-40B4-BE49-F238E27FC236}">
                <a16:creationId xmlns:a16="http://schemas.microsoft.com/office/drawing/2014/main" id="{D7C0EAC2-5B7A-456E-95FC-3F3A1BB15B22}"/>
              </a:ext>
            </a:extLst>
          </p:cNvPr>
          <p:cNvSpPr txBox="1"/>
          <p:nvPr/>
        </p:nvSpPr>
        <p:spPr>
          <a:xfrm>
            <a:off x="7838111"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3" name="テキスト ボックス 32">
            <a:extLst>
              <a:ext uri="{FF2B5EF4-FFF2-40B4-BE49-F238E27FC236}">
                <a16:creationId xmlns:a16="http://schemas.microsoft.com/office/drawing/2014/main" id="{04219F07-4608-48FA-848C-0BB216D84C4A}"/>
              </a:ext>
            </a:extLst>
          </p:cNvPr>
          <p:cNvSpPr txBox="1"/>
          <p:nvPr/>
        </p:nvSpPr>
        <p:spPr>
          <a:xfrm>
            <a:off x="10199346" y="4169872"/>
            <a:ext cx="1789974" cy="369332"/>
          </a:xfrm>
          <a:prstGeom prst="rect">
            <a:avLst/>
          </a:prstGeom>
          <a:noFill/>
        </p:spPr>
        <p:txBody>
          <a:bodyPr wrap="square" lIns="0" rIns="0" rtlCol="0">
            <a:spAutoFit/>
          </a:bodyPr>
          <a:lstStyle/>
          <a:p>
            <a:pPr algn="ctr"/>
            <a:r>
              <a:rPr kumimoji="1" lang="en-US" altLang="ja-JP" dirty="0" err="1"/>
              <a:t>Todo</a:t>
            </a:r>
            <a:endParaRPr kumimoji="1" lang="ja-JP" altLang="en-US" dirty="0" err="1"/>
          </a:p>
        </p:txBody>
      </p:sp>
      <p:sp>
        <p:nvSpPr>
          <p:cNvPr id="34" name="四角形: 角を丸くする 33">
            <a:extLst>
              <a:ext uri="{FF2B5EF4-FFF2-40B4-BE49-F238E27FC236}">
                <a16:creationId xmlns:a16="http://schemas.microsoft.com/office/drawing/2014/main" id="{BBF27A6F-6659-408E-AB95-6B5A4C5F0EDF}"/>
              </a:ext>
            </a:extLst>
          </p:cNvPr>
          <p:cNvSpPr/>
          <p:nvPr/>
        </p:nvSpPr>
        <p:spPr>
          <a:xfrm>
            <a:off x="3210288" y="3246926"/>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顧客の明確な</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反応を確認</a:t>
            </a:r>
          </a:p>
        </p:txBody>
      </p:sp>
      <p:sp>
        <p:nvSpPr>
          <p:cNvPr id="35" name="四角形: 角を丸くする 34">
            <a:extLst>
              <a:ext uri="{FF2B5EF4-FFF2-40B4-BE49-F238E27FC236}">
                <a16:creationId xmlns:a16="http://schemas.microsoft.com/office/drawing/2014/main" id="{B8143C15-6012-4FAA-80BF-DB1686D1FB7F}"/>
              </a:ext>
            </a:extLst>
          </p:cNvPr>
          <p:cNvSpPr/>
          <p:nvPr/>
        </p:nvSpPr>
        <p:spPr>
          <a:xfrm>
            <a:off x="3210288" y="4063669"/>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ビジネス </a:t>
            </a:r>
            <a:r>
              <a:rPr kumimoji="1" lang="en-US" altLang="ja-JP" dirty="0">
                <a:solidFill>
                  <a:schemeClr val="tx1"/>
                </a:solidFill>
                <a:latin typeface="メイリオ" panose="020B0604030504040204" pitchFamily="50" charset="-128"/>
                <a:ea typeface="メイリオ" panose="020B0604030504040204" pitchFamily="50" charset="-128"/>
              </a:rPr>
              <a:t>KPI </a:t>
            </a:r>
            <a:r>
              <a:rPr kumimoji="1" lang="ja-JP" altLang="en-US" dirty="0">
                <a:solidFill>
                  <a:schemeClr val="tx1"/>
                </a:solidFill>
                <a:latin typeface="メイリオ" panose="020B0604030504040204" pitchFamily="50" charset="-128"/>
                <a:ea typeface="メイリオ" panose="020B0604030504040204" pitchFamily="50" charset="-128"/>
              </a:rPr>
              <a:t>の</a:t>
            </a:r>
            <a:br>
              <a:rPr kumimoji="1" lang="en-US" altLang="ja-JP" dirty="0">
                <a:solidFill>
                  <a:schemeClr val="tx1"/>
                </a:solidFill>
                <a:latin typeface="メイリオ" panose="020B0604030504040204" pitchFamily="50" charset="-128"/>
                <a:ea typeface="メイリオ" panose="020B0604030504040204" pitchFamily="50" charset="-128"/>
              </a:rPr>
            </a:br>
            <a:r>
              <a:rPr kumimoji="1" lang="ja-JP" altLang="en-US" dirty="0">
                <a:solidFill>
                  <a:schemeClr val="tx1"/>
                </a:solidFill>
                <a:latin typeface="メイリオ" panose="020B0604030504040204" pitchFamily="50" charset="-128"/>
                <a:ea typeface="メイリオ" panose="020B0604030504040204" pitchFamily="50" charset="-128"/>
              </a:rPr>
              <a:t>改善を確認</a:t>
            </a:r>
          </a:p>
        </p:txBody>
      </p:sp>
      <p:sp>
        <p:nvSpPr>
          <p:cNvPr id="36" name="四角形: 角を丸くする 35">
            <a:extLst>
              <a:ext uri="{FF2B5EF4-FFF2-40B4-BE49-F238E27FC236}">
                <a16:creationId xmlns:a16="http://schemas.microsoft.com/office/drawing/2014/main" id="{1CC63238-8F2F-44D9-B3A7-3992AFFAEEF5}"/>
              </a:ext>
            </a:extLst>
          </p:cNvPr>
          <p:cNvSpPr/>
          <p:nvPr/>
        </p:nvSpPr>
        <p:spPr>
          <a:xfrm>
            <a:off x="3210288" y="4868838"/>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モデル改善による反応の改善を確認</a:t>
            </a:r>
          </a:p>
        </p:txBody>
      </p:sp>
      <p:cxnSp>
        <p:nvCxnSpPr>
          <p:cNvPr id="37" name="直線矢印コネクタ 36">
            <a:extLst>
              <a:ext uri="{FF2B5EF4-FFF2-40B4-BE49-F238E27FC236}">
                <a16:creationId xmlns:a16="http://schemas.microsoft.com/office/drawing/2014/main" id="{4529C5C0-89E9-428C-BD86-EF92C9F61832}"/>
              </a:ext>
            </a:extLst>
          </p:cNvPr>
          <p:cNvCxnSpPr>
            <a:cxnSpLocks/>
          </p:cNvCxnSpPr>
          <p:nvPr/>
        </p:nvCxnSpPr>
        <p:spPr>
          <a:xfrm>
            <a:off x="555584" y="2472052"/>
            <a:ext cx="0" cy="189347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F603FF1F-ACC9-4461-952E-B86156A7585B}"/>
              </a:ext>
            </a:extLst>
          </p:cNvPr>
          <p:cNvSpPr txBox="1"/>
          <p:nvPr/>
        </p:nvSpPr>
        <p:spPr>
          <a:xfrm>
            <a:off x="0" y="446624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39" name="楕円 38">
            <a:extLst>
              <a:ext uri="{FF2B5EF4-FFF2-40B4-BE49-F238E27FC236}">
                <a16:creationId xmlns:a16="http://schemas.microsoft.com/office/drawing/2014/main" id="{5B4E218B-2288-4B8F-8CB8-F4FD01D6F323}"/>
              </a:ext>
            </a:extLst>
          </p:cNvPr>
          <p:cNvSpPr/>
          <p:nvPr/>
        </p:nvSpPr>
        <p:spPr>
          <a:xfrm>
            <a:off x="113911" y="378116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8992440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8</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 </a:t>
            </a:r>
            <a:r>
              <a:rPr kumimoji="1" lang="en-US" altLang="ja-JP" sz="2400" b="1" dirty="0">
                <a:solidFill>
                  <a:srgbClr val="111724"/>
                </a:solidFill>
              </a:rPr>
              <a:t>( </a:t>
            </a:r>
            <a:r>
              <a:rPr kumimoji="1" lang="ja-JP" altLang="en-US" sz="2400" b="1" dirty="0">
                <a:solidFill>
                  <a:srgbClr val="111724"/>
                </a:solidFill>
              </a:rPr>
              <a:t>お客様が進行！</a:t>
            </a:r>
            <a:r>
              <a:rPr kumimoji="1" lang="en-US" altLang="ja-JP" sz="2400" b="1" dirty="0">
                <a:solidFill>
                  <a:srgbClr val="111724"/>
                </a:solidFill>
              </a:rPr>
              <a:t> )</a:t>
            </a:r>
            <a:endParaRPr kumimoji="1" lang="ja-JP" altLang="en-US" sz="2400" b="1" dirty="0">
              <a:solidFill>
                <a:srgbClr val="111724"/>
              </a:solidFill>
            </a:endParaRP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b="1" dirty="0">
                <a:solidFill>
                  <a:srgbClr val="111724"/>
                </a:solidFill>
              </a:rPr>
              <a:t>※</a:t>
            </a:r>
            <a:r>
              <a:rPr kumimoji="1" lang="ja-JP" altLang="en-US" b="1" dirty="0">
                <a:solidFill>
                  <a:srgbClr val="111724"/>
                </a:solidFill>
              </a:rPr>
              <a:t>改善が必要なプロセスがない場合、 </a:t>
            </a:r>
            <a:r>
              <a:rPr kumimoji="1" lang="en-US" altLang="ja-JP" b="1" dirty="0">
                <a:solidFill>
                  <a:srgbClr val="111724"/>
                </a:solidFill>
              </a:rPr>
              <a:t>60min </a:t>
            </a:r>
            <a:r>
              <a:rPr kumimoji="1" lang="ja-JP" altLang="en-US" b="1"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197798"/>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rgbClr val="333333"/>
                </a:solidFill>
                <a:latin typeface="Hiragino Kaku Gothic ProN"/>
              </a:rPr>
              <a:t>実践編のアンケート結果から、改善するプロセスを特定し準備している</a:t>
            </a:r>
            <a:br>
              <a:rPr kumimoji="1" lang="en-US" altLang="ja-JP" dirty="0"/>
            </a:br>
            <a:r>
              <a:rPr kumimoji="1" lang="ja-JP" altLang="en-US" dirty="0"/>
              <a:t>定性・定量データの収集や識者の招待は事前に実施・調整をお願いします。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t>実践編のアウトプットは電子化・共有されている</a:t>
            </a:r>
            <a:br>
              <a:rPr kumimoji="1" lang="en-US" altLang="ja-JP" b="1" dirty="0"/>
            </a:br>
            <a:r>
              <a:rPr kumimoji="1" lang="ja-JP" altLang="en-US" dirty="0"/>
              <a:t>実践編のアウトプットは、チームで使えるよう電子化され、共有されている。</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t>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9</a:t>
            </a:fld>
            <a:endParaRPr lang="en-US"/>
          </a:p>
        </p:txBody>
      </p:sp>
    </p:spTree>
    <p:extLst>
      <p:ext uri="{BB962C8B-B14F-4D97-AF65-F5344CB8AC3E}">
        <p14:creationId xmlns:p14="http://schemas.microsoft.com/office/powerpoint/2010/main" val="2188379357"/>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Props1.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2.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15133</TotalTime>
  <Words>2337</Words>
  <Application>Microsoft Office PowerPoint</Application>
  <PresentationFormat>ワイド画面</PresentationFormat>
  <Paragraphs>468</Paragraphs>
  <Slides>32</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32</vt:i4>
      </vt:variant>
    </vt:vector>
  </HeadingPairs>
  <TitlesOfParts>
    <vt:vector size="46" baseType="lpstr">
      <vt:lpstr>Hiragino Kaku Gothic ProN</vt:lpstr>
      <vt:lpstr>Meiryo UI</vt:lpstr>
      <vt:lpstr>メイリオ</vt:lpstr>
      <vt:lpstr>Amazon Ember</vt:lpstr>
      <vt:lpstr>Amazon Ember Display</vt:lpstr>
      <vt:lpstr>Amazon Ember Display Heavy</vt:lpstr>
      <vt:lpstr>Amazon Ember Display Medium</vt:lpstr>
      <vt:lpstr>Amazon Ember Mono</vt:lpstr>
      <vt:lpstr>Arial</vt:lpstr>
      <vt:lpstr>Arial</vt:lpstr>
      <vt:lpstr>Calibri</vt:lpstr>
      <vt:lpstr>Wingdings</vt:lpstr>
      <vt:lpstr>AWS Brand Template_Light</vt:lpstr>
      <vt:lpstr>1_AWS Brand Template_Dark</vt:lpstr>
      <vt:lpstr>ML Enablement Workshop </vt:lpstr>
      <vt:lpstr>ML Enablement Workshop のゴール</vt:lpstr>
      <vt:lpstr>ワークショップは 2 パートで構成されます</vt:lpstr>
      <vt:lpstr>本日は改善編を行います</vt:lpstr>
      <vt:lpstr>改善編のゴール</vt:lpstr>
      <vt:lpstr>なぜ 1~3 ヵ月か ?</vt:lpstr>
      <vt:lpstr>準備フェーズは本日完了させる</vt:lpstr>
      <vt:lpstr>Day2 : 改善編の進め方</vt:lpstr>
      <vt:lpstr>改善編を進める前の確認</vt:lpstr>
      <vt:lpstr>プロセス改善のスタート</vt:lpstr>
      <vt:lpstr>Day2 : 改善編</vt:lpstr>
      <vt:lpstr>顧客についての情報の拡充</vt:lpstr>
      <vt:lpstr>Day2 : 改善編</vt:lpstr>
      <vt:lpstr>課題と重みの見直し</vt:lpstr>
      <vt:lpstr>Day2 : 改善編</vt:lpstr>
      <vt:lpstr>事例 / 解決策案の拡充</vt:lpstr>
      <vt:lpstr>Day2 : 改善編</vt:lpstr>
      <vt:lpstr>企画文書のブラッシュアップ</vt:lpstr>
      <vt:lpstr>Day2 : 改善編</vt:lpstr>
      <vt:lpstr>計測方法の実現性を高める</vt:lpstr>
      <vt:lpstr>Well Done !!</vt:lpstr>
      <vt:lpstr>Day2 : 改善編</vt:lpstr>
      <vt:lpstr>今後のマイルストンを作成する</vt:lpstr>
      <vt:lpstr>マイルストンの立て方</vt:lpstr>
      <vt:lpstr>成長サイクルに沿ったマイルストンを立てる</vt:lpstr>
      <vt:lpstr>マイルストンを決める</vt:lpstr>
      <vt:lpstr>マイルストンを決める</vt:lpstr>
      <vt:lpstr>担当タスクを決める</vt:lpstr>
      <vt:lpstr>Future Step</vt:lpstr>
      <vt:lpstr>AI/ML の活用を支援する後続の AWS プログラム</vt:lpstr>
      <vt:lpstr>先のフェーズの検討もご支援させて頂きます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573</cp:revision>
  <dcterms:created xsi:type="dcterms:W3CDTF">2023-07-18T17:07:11Z</dcterms:created>
  <dcterms:modified xsi:type="dcterms:W3CDTF">2024-06-19T11:33:39Z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